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mov" ContentType="video/quicktime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2" r:id="rId1"/>
    <p:sldMasterId id="2147483847" r:id="rId2"/>
  </p:sldMasterIdLst>
  <p:notesMasterIdLst>
    <p:notesMasterId r:id="rId33"/>
  </p:notesMasterIdLst>
  <p:sldIdLst>
    <p:sldId id="299" r:id="rId3"/>
    <p:sldId id="279" r:id="rId4"/>
    <p:sldId id="278" r:id="rId5"/>
    <p:sldId id="277" r:id="rId6"/>
    <p:sldId id="304" r:id="rId7"/>
    <p:sldId id="271" r:id="rId8"/>
    <p:sldId id="306" r:id="rId9"/>
    <p:sldId id="307" r:id="rId10"/>
    <p:sldId id="308" r:id="rId11"/>
    <p:sldId id="309" r:id="rId12"/>
    <p:sldId id="302" r:id="rId13"/>
    <p:sldId id="270" r:id="rId14"/>
    <p:sldId id="286" r:id="rId15"/>
    <p:sldId id="287" r:id="rId16"/>
    <p:sldId id="289" r:id="rId17"/>
    <p:sldId id="292" r:id="rId18"/>
    <p:sldId id="293" r:id="rId19"/>
    <p:sldId id="294" r:id="rId20"/>
    <p:sldId id="295" r:id="rId21"/>
    <p:sldId id="281" r:id="rId22"/>
    <p:sldId id="265" r:id="rId23"/>
    <p:sldId id="291" r:id="rId24"/>
    <p:sldId id="290" r:id="rId25"/>
    <p:sldId id="272" r:id="rId26"/>
    <p:sldId id="266" r:id="rId27"/>
    <p:sldId id="268" r:id="rId28"/>
    <p:sldId id="269" r:id="rId29"/>
    <p:sldId id="285" r:id="rId30"/>
    <p:sldId id="310" r:id="rId31"/>
    <p:sldId id="298" r:id="rId32"/>
  </p:sldIdLst>
  <p:sldSz cx="12192000" cy="6858000"/>
  <p:notesSz cx="6858000" cy="9144000"/>
  <p:custShowLst>
    <p:custShow name="Main Slides" id="0">
      <p:sldLst>
        <p:sld r:id="rId3"/>
        <p:sld r:id="rId4"/>
        <p:sld r:id="rId5"/>
        <p:sld r:id="rId6"/>
        <p:sld r:id="rId8"/>
        <p:sld r:id="rId13"/>
        <p:sld r:id="rId14"/>
        <p:sld r:id="rId15"/>
        <p:sld r:id="rId16"/>
        <p:sld r:id="rId17"/>
        <p:sld r:id="rId18"/>
        <p:sld r:id="rId19"/>
        <p:sld r:id="rId20"/>
        <p:sld r:id="rId21"/>
        <p:sld r:id="rId22"/>
        <p:sld r:id="rId23"/>
        <p:sld r:id="rId24"/>
        <p:sld r:id="rId25"/>
        <p:sld r:id="rId26"/>
        <p:sld r:id="rId27"/>
        <p:sld r:id="rId28"/>
        <p:sld r:id="rId29"/>
        <p:sld r:id="rId30"/>
        <p:sld r:id="rId32"/>
      </p:sldLst>
    </p:custShow>
  </p:custShow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 Slides" id="{BD4AE434-FB75-488A-BE53-0A8BF7EA68DF}">
          <p14:sldIdLst>
            <p14:sldId id="299"/>
            <p14:sldId id="279"/>
            <p14:sldId id="278"/>
            <p14:sldId id="277"/>
            <p14:sldId id="304"/>
            <p14:sldId id="271"/>
            <p14:sldId id="306"/>
            <p14:sldId id="307"/>
            <p14:sldId id="308"/>
            <p14:sldId id="309"/>
            <p14:sldId id="302"/>
            <p14:sldId id="270"/>
            <p14:sldId id="286"/>
            <p14:sldId id="287"/>
            <p14:sldId id="289"/>
            <p14:sldId id="292"/>
            <p14:sldId id="293"/>
            <p14:sldId id="294"/>
            <p14:sldId id="295"/>
            <p14:sldId id="281"/>
            <p14:sldId id="265"/>
            <p14:sldId id="291"/>
            <p14:sldId id="290"/>
            <p14:sldId id="272"/>
            <p14:sldId id="266"/>
            <p14:sldId id="268"/>
            <p14:sldId id="269"/>
            <p14:sldId id="285"/>
            <p14:sldId id="310"/>
            <p14:sldId id="298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546A"/>
    <a:srgbClr val="676767"/>
    <a:srgbClr val="FFFFFF"/>
    <a:srgbClr val="50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176" autoAdjust="0"/>
    <p:restoredTop sz="93615" autoAdjust="0"/>
  </p:normalViewPr>
  <p:slideViewPr>
    <p:cSldViewPr snapToGrid="0">
      <p:cViewPr varScale="1">
        <p:scale>
          <a:sx n="63" d="100"/>
          <a:sy n="63" d="100"/>
        </p:scale>
        <p:origin x="684" y="2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55" d="100"/>
          <a:sy n="55" d="100"/>
        </p:scale>
        <p:origin x="2880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15E5D6F-3B75-4426-B1F4-28FA98CFC696}" type="doc">
      <dgm:prSet loTypeId="urn:microsoft.com/office/officeart/2008/layout/RadialCluster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FF140B4-0D2C-482C-889B-250513662183}">
      <dgm:prSet phldrT="[Text]"/>
      <dgm:spPr/>
      <dgm:t>
        <a:bodyPr/>
        <a:lstStyle/>
        <a:p>
          <a:r>
            <a:rPr lang="en-US" dirty="0" err="1"/>
            <a:t>NuGet</a:t>
          </a:r>
          <a:r>
            <a:rPr lang="en-US" dirty="0"/>
            <a:t> Cache</a:t>
          </a:r>
        </a:p>
      </dgm:t>
    </dgm:pt>
    <dgm:pt modelId="{E893CE5A-A319-47B5-845B-410F401E4260}" type="parTrans" cxnId="{F58F50B6-FE10-4459-A876-3788F6E7C5BE}">
      <dgm:prSet/>
      <dgm:spPr/>
      <dgm:t>
        <a:bodyPr/>
        <a:lstStyle/>
        <a:p>
          <a:endParaRPr lang="en-US"/>
        </a:p>
      </dgm:t>
    </dgm:pt>
    <dgm:pt modelId="{38A1D187-77DA-4851-AC91-1FA34CA7375D}" type="sibTrans" cxnId="{F58F50B6-FE10-4459-A876-3788F6E7C5BE}">
      <dgm:prSet/>
      <dgm:spPr/>
      <dgm:t>
        <a:bodyPr/>
        <a:lstStyle/>
        <a:p>
          <a:endParaRPr lang="en-US"/>
        </a:p>
      </dgm:t>
    </dgm:pt>
    <dgm:pt modelId="{BEDE9E38-E160-47E3-826B-13CD13EE42EC}">
      <dgm:prSet phldrT="[Text]"/>
      <dgm:spPr/>
      <dgm:t>
        <a:bodyPr/>
        <a:lstStyle/>
        <a:p>
          <a:r>
            <a:rPr lang="en-US" dirty="0"/>
            <a:t>ASP.NET Core App</a:t>
          </a:r>
        </a:p>
      </dgm:t>
    </dgm:pt>
    <dgm:pt modelId="{2130942D-44E0-4218-AE63-8F06607B86CA}" type="parTrans" cxnId="{2E55091E-234A-4E2B-B1BA-64311092FB5A}">
      <dgm:prSet/>
      <dgm:spPr>
        <a:ln w="44450"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C6D61473-8E5F-41F3-9E03-7BF078ED9060}" type="sibTrans" cxnId="{2E55091E-234A-4E2B-B1BA-64311092FB5A}">
      <dgm:prSet/>
      <dgm:spPr/>
      <dgm:t>
        <a:bodyPr/>
        <a:lstStyle/>
        <a:p>
          <a:endParaRPr lang="en-US"/>
        </a:p>
      </dgm:t>
    </dgm:pt>
    <dgm:pt modelId="{A7BCB9EF-52C6-4E6C-A50B-AFD24452AD2B}">
      <dgm:prSet phldrT="[Text]"/>
      <dgm:spPr/>
      <dgm:t>
        <a:bodyPr/>
        <a:lstStyle/>
        <a:p>
          <a:r>
            <a:rPr lang="en-US" dirty="0"/>
            <a:t>ASP.NET Core App</a:t>
          </a:r>
        </a:p>
      </dgm:t>
    </dgm:pt>
    <dgm:pt modelId="{D39D0594-1A57-4CD1-94E3-9B4084B325D0}" type="parTrans" cxnId="{11758030-4398-4CBA-9D2B-C013464E3F71}">
      <dgm:prSet/>
      <dgm:spPr>
        <a:ln w="44450"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1F5EB0A9-56E5-4339-BB95-193C4EF35549}" type="sibTrans" cxnId="{11758030-4398-4CBA-9D2B-C013464E3F71}">
      <dgm:prSet/>
      <dgm:spPr/>
      <dgm:t>
        <a:bodyPr/>
        <a:lstStyle/>
        <a:p>
          <a:endParaRPr lang="en-US"/>
        </a:p>
      </dgm:t>
    </dgm:pt>
    <dgm:pt modelId="{ACAA7B50-188D-407F-A43C-D954754234D3}">
      <dgm:prSet phldrT="[Text]"/>
      <dgm:spPr/>
      <dgm:t>
        <a:bodyPr/>
        <a:lstStyle/>
        <a:p>
          <a:r>
            <a:rPr lang="en-US" dirty="0"/>
            <a:t>ASP.NET Core App</a:t>
          </a:r>
        </a:p>
      </dgm:t>
    </dgm:pt>
    <dgm:pt modelId="{8B6C5DE7-A594-48F5-8D77-281D8AF44571}" type="parTrans" cxnId="{CDA0602B-3A08-4CBF-8F09-28800E7144FB}">
      <dgm:prSet/>
      <dgm:spPr>
        <a:ln w="44450"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A23AD5B1-0B5D-45BF-9FD7-9E32148FDFBF}" type="sibTrans" cxnId="{CDA0602B-3A08-4CBF-8F09-28800E7144FB}">
      <dgm:prSet/>
      <dgm:spPr/>
      <dgm:t>
        <a:bodyPr/>
        <a:lstStyle/>
        <a:p>
          <a:endParaRPr lang="en-US"/>
        </a:p>
      </dgm:t>
    </dgm:pt>
    <dgm:pt modelId="{2D958EBC-EEC5-40D1-BC43-B841FA963109}" type="pres">
      <dgm:prSet presAssocID="{515E5D6F-3B75-4426-B1F4-28FA98CFC696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7BC12FDD-B467-4F57-A8C2-4AA32A5FC904}" type="pres">
      <dgm:prSet presAssocID="{1FF140B4-0D2C-482C-889B-250513662183}" presName="singleCycle" presStyleCnt="0"/>
      <dgm:spPr/>
    </dgm:pt>
    <dgm:pt modelId="{D73E2AA8-3E3D-499A-934F-99A86B552DBB}" type="pres">
      <dgm:prSet presAssocID="{1FF140B4-0D2C-482C-889B-250513662183}" presName="singleCenter" presStyleLbl="node1" presStyleIdx="0" presStyleCnt="4" custScaleX="81383" custScaleY="83006">
        <dgm:presLayoutVars>
          <dgm:chMax val="7"/>
          <dgm:chPref val="7"/>
        </dgm:presLayoutVars>
      </dgm:prSet>
      <dgm:spPr/>
    </dgm:pt>
    <dgm:pt modelId="{363DCCC6-68A6-43AF-BF01-57773A83F0A8}" type="pres">
      <dgm:prSet presAssocID="{2130942D-44E0-4218-AE63-8F06607B86CA}" presName="Name56" presStyleLbl="parChTrans1D2" presStyleIdx="0" presStyleCnt="3"/>
      <dgm:spPr/>
    </dgm:pt>
    <dgm:pt modelId="{4FE75B09-AD71-4AA1-9E09-CDA8C04848B0}" type="pres">
      <dgm:prSet presAssocID="{BEDE9E38-E160-47E3-826B-13CD13EE42EC}" presName="text0" presStyleLbl="node1" presStyleIdx="1" presStyleCnt="4">
        <dgm:presLayoutVars>
          <dgm:bulletEnabled val="1"/>
        </dgm:presLayoutVars>
      </dgm:prSet>
      <dgm:spPr/>
    </dgm:pt>
    <dgm:pt modelId="{129A522B-F41A-45F6-99F4-59814D48711C}" type="pres">
      <dgm:prSet presAssocID="{D39D0594-1A57-4CD1-94E3-9B4084B325D0}" presName="Name56" presStyleLbl="parChTrans1D2" presStyleIdx="1" presStyleCnt="3"/>
      <dgm:spPr/>
    </dgm:pt>
    <dgm:pt modelId="{BFFBAA5D-3007-4AD3-9B4D-D79512034724}" type="pres">
      <dgm:prSet presAssocID="{A7BCB9EF-52C6-4E6C-A50B-AFD24452AD2B}" presName="text0" presStyleLbl="node1" presStyleIdx="2" presStyleCnt="4">
        <dgm:presLayoutVars>
          <dgm:bulletEnabled val="1"/>
        </dgm:presLayoutVars>
      </dgm:prSet>
      <dgm:spPr/>
    </dgm:pt>
    <dgm:pt modelId="{023F29DB-61B0-4CED-B383-95CA38774377}" type="pres">
      <dgm:prSet presAssocID="{8B6C5DE7-A594-48F5-8D77-281D8AF44571}" presName="Name56" presStyleLbl="parChTrans1D2" presStyleIdx="2" presStyleCnt="3"/>
      <dgm:spPr/>
    </dgm:pt>
    <dgm:pt modelId="{24FAA05D-CC3B-4015-AA4E-4EAE27F34FAF}" type="pres">
      <dgm:prSet presAssocID="{ACAA7B50-188D-407F-A43C-D954754234D3}" presName="text0" presStyleLbl="node1" presStyleIdx="3" presStyleCnt="4">
        <dgm:presLayoutVars>
          <dgm:bulletEnabled val="1"/>
        </dgm:presLayoutVars>
      </dgm:prSet>
      <dgm:spPr/>
    </dgm:pt>
  </dgm:ptLst>
  <dgm:cxnLst>
    <dgm:cxn modelId="{AF71C25A-2880-48D2-8785-671361DBE91B}" type="presOf" srcId="{1FF140B4-0D2C-482C-889B-250513662183}" destId="{D73E2AA8-3E3D-499A-934F-99A86B552DBB}" srcOrd="0" destOrd="0" presId="urn:microsoft.com/office/officeart/2008/layout/RadialCluster"/>
    <dgm:cxn modelId="{BA9E65C9-D0ED-4814-B6A6-17E4BF274C79}" type="presOf" srcId="{ACAA7B50-188D-407F-A43C-D954754234D3}" destId="{24FAA05D-CC3B-4015-AA4E-4EAE27F34FAF}" srcOrd="0" destOrd="0" presId="urn:microsoft.com/office/officeart/2008/layout/RadialCluster"/>
    <dgm:cxn modelId="{F58F50B6-FE10-4459-A876-3788F6E7C5BE}" srcId="{515E5D6F-3B75-4426-B1F4-28FA98CFC696}" destId="{1FF140B4-0D2C-482C-889B-250513662183}" srcOrd="0" destOrd="0" parTransId="{E893CE5A-A319-47B5-845B-410F401E4260}" sibTransId="{38A1D187-77DA-4851-AC91-1FA34CA7375D}"/>
    <dgm:cxn modelId="{CDA0602B-3A08-4CBF-8F09-28800E7144FB}" srcId="{1FF140B4-0D2C-482C-889B-250513662183}" destId="{ACAA7B50-188D-407F-A43C-D954754234D3}" srcOrd="2" destOrd="0" parTransId="{8B6C5DE7-A594-48F5-8D77-281D8AF44571}" sibTransId="{A23AD5B1-0B5D-45BF-9FD7-9E32148FDFBF}"/>
    <dgm:cxn modelId="{77013F6B-88F6-4662-A185-4A282E4DCD86}" type="presOf" srcId="{8B6C5DE7-A594-48F5-8D77-281D8AF44571}" destId="{023F29DB-61B0-4CED-B383-95CA38774377}" srcOrd="0" destOrd="0" presId="urn:microsoft.com/office/officeart/2008/layout/RadialCluster"/>
    <dgm:cxn modelId="{2E55091E-234A-4E2B-B1BA-64311092FB5A}" srcId="{1FF140B4-0D2C-482C-889B-250513662183}" destId="{BEDE9E38-E160-47E3-826B-13CD13EE42EC}" srcOrd="0" destOrd="0" parTransId="{2130942D-44E0-4218-AE63-8F06607B86CA}" sibTransId="{C6D61473-8E5F-41F3-9E03-7BF078ED9060}"/>
    <dgm:cxn modelId="{F7F9C012-C8AB-4105-9AB4-49E4873237D4}" type="presOf" srcId="{D39D0594-1A57-4CD1-94E3-9B4084B325D0}" destId="{129A522B-F41A-45F6-99F4-59814D48711C}" srcOrd="0" destOrd="0" presId="urn:microsoft.com/office/officeart/2008/layout/RadialCluster"/>
    <dgm:cxn modelId="{3E30F7E4-7C92-464C-99AA-76FCEFDEE7E0}" type="presOf" srcId="{A7BCB9EF-52C6-4E6C-A50B-AFD24452AD2B}" destId="{BFFBAA5D-3007-4AD3-9B4D-D79512034724}" srcOrd="0" destOrd="0" presId="urn:microsoft.com/office/officeart/2008/layout/RadialCluster"/>
    <dgm:cxn modelId="{BEBD5599-C187-452D-BFAC-1267DFC3B54B}" type="presOf" srcId="{2130942D-44E0-4218-AE63-8F06607B86CA}" destId="{363DCCC6-68A6-43AF-BF01-57773A83F0A8}" srcOrd="0" destOrd="0" presId="urn:microsoft.com/office/officeart/2008/layout/RadialCluster"/>
    <dgm:cxn modelId="{11758030-4398-4CBA-9D2B-C013464E3F71}" srcId="{1FF140B4-0D2C-482C-889B-250513662183}" destId="{A7BCB9EF-52C6-4E6C-A50B-AFD24452AD2B}" srcOrd="1" destOrd="0" parTransId="{D39D0594-1A57-4CD1-94E3-9B4084B325D0}" sibTransId="{1F5EB0A9-56E5-4339-BB95-193C4EF35549}"/>
    <dgm:cxn modelId="{7976E85F-1F33-4313-BB81-CBA504436784}" type="presOf" srcId="{515E5D6F-3B75-4426-B1F4-28FA98CFC696}" destId="{2D958EBC-EEC5-40D1-BC43-B841FA963109}" srcOrd="0" destOrd="0" presId="urn:microsoft.com/office/officeart/2008/layout/RadialCluster"/>
    <dgm:cxn modelId="{F44E4768-ED56-4639-AA0D-FDA4AB62B5BE}" type="presOf" srcId="{BEDE9E38-E160-47E3-826B-13CD13EE42EC}" destId="{4FE75B09-AD71-4AA1-9E09-CDA8C04848B0}" srcOrd="0" destOrd="0" presId="urn:microsoft.com/office/officeart/2008/layout/RadialCluster"/>
    <dgm:cxn modelId="{B930BE09-CA56-4412-A99A-A9B06E946A3F}" type="presParOf" srcId="{2D958EBC-EEC5-40D1-BC43-B841FA963109}" destId="{7BC12FDD-B467-4F57-A8C2-4AA32A5FC904}" srcOrd="0" destOrd="0" presId="urn:microsoft.com/office/officeart/2008/layout/RadialCluster"/>
    <dgm:cxn modelId="{547D8AE0-CA9B-487E-B265-0150DADA74ED}" type="presParOf" srcId="{7BC12FDD-B467-4F57-A8C2-4AA32A5FC904}" destId="{D73E2AA8-3E3D-499A-934F-99A86B552DBB}" srcOrd="0" destOrd="0" presId="urn:microsoft.com/office/officeart/2008/layout/RadialCluster"/>
    <dgm:cxn modelId="{E124CF73-87A9-43A6-91D5-23F3A2942D44}" type="presParOf" srcId="{7BC12FDD-B467-4F57-A8C2-4AA32A5FC904}" destId="{363DCCC6-68A6-43AF-BF01-57773A83F0A8}" srcOrd="1" destOrd="0" presId="urn:microsoft.com/office/officeart/2008/layout/RadialCluster"/>
    <dgm:cxn modelId="{D3449B9B-02B3-47A8-897B-9E8D788C6745}" type="presParOf" srcId="{7BC12FDD-B467-4F57-A8C2-4AA32A5FC904}" destId="{4FE75B09-AD71-4AA1-9E09-CDA8C04848B0}" srcOrd="2" destOrd="0" presId="urn:microsoft.com/office/officeart/2008/layout/RadialCluster"/>
    <dgm:cxn modelId="{C71C1609-32A0-43F0-A5A6-7DCD7FC398E0}" type="presParOf" srcId="{7BC12FDD-B467-4F57-A8C2-4AA32A5FC904}" destId="{129A522B-F41A-45F6-99F4-59814D48711C}" srcOrd="3" destOrd="0" presId="urn:microsoft.com/office/officeart/2008/layout/RadialCluster"/>
    <dgm:cxn modelId="{27ECA5A3-496E-4559-A4A5-B39B8D5E315C}" type="presParOf" srcId="{7BC12FDD-B467-4F57-A8C2-4AA32A5FC904}" destId="{BFFBAA5D-3007-4AD3-9B4D-D79512034724}" srcOrd="4" destOrd="0" presId="urn:microsoft.com/office/officeart/2008/layout/RadialCluster"/>
    <dgm:cxn modelId="{D0C60924-3EBE-41CE-813B-71CF87BE79A3}" type="presParOf" srcId="{7BC12FDD-B467-4F57-A8C2-4AA32A5FC904}" destId="{023F29DB-61B0-4CED-B383-95CA38774377}" srcOrd="5" destOrd="0" presId="urn:microsoft.com/office/officeart/2008/layout/RadialCluster"/>
    <dgm:cxn modelId="{9CD53B06-CC10-4385-8FFB-FA442E257BC2}" type="presParOf" srcId="{7BC12FDD-B467-4F57-A8C2-4AA32A5FC904}" destId="{24FAA05D-CC3B-4015-AA4E-4EAE27F34FAF}" srcOrd="6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3E2AA8-3E3D-499A-934F-99A86B552DBB}">
      <dsp:nvSpPr>
        <dsp:cNvPr id="0" name=""/>
        <dsp:cNvSpPr/>
      </dsp:nvSpPr>
      <dsp:spPr>
        <a:xfrm>
          <a:off x="3402518" y="2659077"/>
          <a:ext cx="1322962" cy="134934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 err="1"/>
            <a:t>NuGet</a:t>
          </a:r>
          <a:r>
            <a:rPr lang="en-US" sz="3000" kern="1200" dirty="0"/>
            <a:t> Cache</a:t>
          </a:r>
        </a:p>
      </dsp:txBody>
      <dsp:txXfrm>
        <a:off x="3467100" y="2723659"/>
        <a:ext cx="1193798" cy="1220181"/>
      </dsp:txXfrm>
    </dsp:sp>
    <dsp:sp modelId="{363DCCC6-68A6-43AF-BF01-57773A83F0A8}">
      <dsp:nvSpPr>
        <dsp:cNvPr id="0" name=""/>
        <dsp:cNvSpPr/>
      </dsp:nvSpPr>
      <dsp:spPr>
        <a:xfrm rot="16200000">
          <a:off x="3424791" y="2019868"/>
          <a:ext cx="1278417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278417" y="0"/>
              </a:lnTo>
            </a:path>
          </a:pathLst>
        </a:custGeom>
        <a:noFill/>
        <a:ln w="4445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FE75B09-AD71-4AA1-9E09-CDA8C04848B0}">
      <dsp:nvSpPr>
        <dsp:cNvPr id="0" name=""/>
        <dsp:cNvSpPr/>
      </dsp:nvSpPr>
      <dsp:spPr>
        <a:xfrm>
          <a:off x="3519423" y="291507"/>
          <a:ext cx="1089152" cy="108915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260" tIns="48260" rIns="48260" bIns="4826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ASP.NET Core App</a:t>
          </a:r>
        </a:p>
      </dsp:txBody>
      <dsp:txXfrm>
        <a:off x="3572591" y="344675"/>
        <a:ext cx="982816" cy="982816"/>
      </dsp:txXfrm>
    </dsp:sp>
    <dsp:sp modelId="{129A522B-F41A-45F6-99F4-59814D48711C}">
      <dsp:nvSpPr>
        <dsp:cNvPr id="0" name=""/>
        <dsp:cNvSpPr/>
      </dsp:nvSpPr>
      <dsp:spPr>
        <a:xfrm rot="1800000">
          <a:off x="4651457" y="3991914"/>
          <a:ext cx="1105032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105032" y="0"/>
              </a:lnTo>
            </a:path>
          </a:pathLst>
        </a:custGeom>
        <a:noFill/>
        <a:ln w="4445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FFBAA5D-3007-4AD3-9B4D-D79512034724}">
      <dsp:nvSpPr>
        <dsp:cNvPr id="0" name=""/>
        <dsp:cNvSpPr/>
      </dsp:nvSpPr>
      <dsp:spPr>
        <a:xfrm>
          <a:off x="5682466" y="4038007"/>
          <a:ext cx="1089152" cy="108915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260" tIns="48260" rIns="48260" bIns="4826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ASP.NET Core App</a:t>
          </a:r>
        </a:p>
      </dsp:txBody>
      <dsp:txXfrm>
        <a:off x="5735634" y="4091175"/>
        <a:ext cx="982816" cy="982816"/>
      </dsp:txXfrm>
    </dsp:sp>
    <dsp:sp modelId="{023F29DB-61B0-4CED-B383-95CA38774377}">
      <dsp:nvSpPr>
        <dsp:cNvPr id="0" name=""/>
        <dsp:cNvSpPr/>
      </dsp:nvSpPr>
      <dsp:spPr>
        <a:xfrm rot="9000000">
          <a:off x="2371510" y="3991914"/>
          <a:ext cx="1105032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105032" y="0"/>
              </a:lnTo>
            </a:path>
          </a:pathLst>
        </a:custGeom>
        <a:noFill/>
        <a:ln w="4445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4FAA05D-CC3B-4015-AA4E-4EAE27F34FAF}">
      <dsp:nvSpPr>
        <dsp:cNvPr id="0" name=""/>
        <dsp:cNvSpPr/>
      </dsp:nvSpPr>
      <dsp:spPr>
        <a:xfrm>
          <a:off x="1356381" y="4038007"/>
          <a:ext cx="1089152" cy="108915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260" tIns="48260" rIns="48260" bIns="4826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ASP.NET Core App</a:t>
          </a:r>
        </a:p>
      </dsp:txBody>
      <dsp:txXfrm>
        <a:off x="1409549" y="4091175"/>
        <a:ext cx="982816" cy="98281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87D1B5-D667-42F5-9E38-2FD202ABDFA0}" type="datetimeFigureOut">
              <a:rPr lang="en-US" smtClean="0"/>
              <a:t>2/27/2017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A87904-88DE-4022-A424-ACD2E6FC17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9940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7064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Assume</a:t>
            </a:r>
            <a:r>
              <a:rPr lang="en-US" baseline="0" dirty="0"/>
              <a:t> this is the CI server</a:t>
            </a:r>
          </a:p>
          <a:p>
            <a:pPr marL="628650" lvl="1" indent="-171450">
              <a:buFontTx/>
              <a:buChar char="-"/>
            </a:pPr>
            <a:r>
              <a:rPr lang="en-US" baseline="0" dirty="0"/>
              <a:t>Per user package cache (service account </a:t>
            </a:r>
            <a:r>
              <a:rPr lang="en-US" baseline="0"/>
              <a:t>runs builds)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1998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295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- Content files not supported in ASP.NET Core projects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2254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Bundler</a:t>
            </a:r>
            <a:r>
              <a:rPr lang="en-US" baseline="0" dirty="0"/>
              <a:t> &amp; </a:t>
            </a:r>
            <a:r>
              <a:rPr lang="en-US" baseline="0" dirty="0" err="1"/>
              <a:t>Minifier</a:t>
            </a:r>
            <a:r>
              <a:rPr lang="en-US" baseline="0" dirty="0"/>
              <a:t> added to Preview 2 Tooling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Uses a .NET Core port of </a:t>
            </a:r>
            <a:r>
              <a:rPr lang="en-US" baseline="0" dirty="0" err="1"/>
              <a:t>AjaxMin</a:t>
            </a:r>
            <a:r>
              <a:rPr lang="en-US" baseline="0" dirty="0"/>
              <a:t> for </a:t>
            </a:r>
            <a:r>
              <a:rPr lang="en-US" baseline="0"/>
              <a:t>minification, </a:t>
            </a:r>
            <a:r>
              <a:rPr lang="en-US" baseline="0" dirty="0"/>
              <a:t>called </a:t>
            </a:r>
            <a:r>
              <a:rPr lang="en-US" baseline="0" dirty="0" err="1"/>
              <a:t>NUglify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8081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b="1" dirty="0"/>
              <a:t>Reasons for Gulp Replacement:</a:t>
            </a:r>
          </a:p>
          <a:p>
            <a:pPr marL="171450" indent="-171450">
              <a:buFontTx/>
              <a:buChar char="-"/>
            </a:pPr>
            <a:r>
              <a:rPr lang="en-US" dirty="0"/>
              <a:t>Publishing was taking a lon</a:t>
            </a:r>
            <a:r>
              <a:rPr lang="en-US" baseline="0" dirty="0"/>
              <a:t>g time w/ Gulp &amp; </a:t>
            </a:r>
            <a:r>
              <a:rPr lang="en-US" baseline="0" dirty="0" err="1"/>
              <a:t>npm</a:t>
            </a:r>
            <a:endParaRPr lang="en-US" baseline="0" dirty="0"/>
          </a:p>
          <a:p>
            <a:pPr marL="628650" lvl="1" indent="-171450">
              <a:buFontTx/>
              <a:buChar char="-"/>
            </a:pPr>
            <a:r>
              <a:rPr lang="en-US" baseline="0" dirty="0" err="1"/>
              <a:t>npm</a:t>
            </a:r>
            <a:r>
              <a:rPr lang="en-US" baseline="0" dirty="0"/>
              <a:t> had to install all of its packages</a:t>
            </a:r>
          </a:p>
          <a:p>
            <a:pPr marL="171450" lvl="0" indent="-171450">
              <a:buFontTx/>
              <a:buChar char="-"/>
            </a:pPr>
            <a:r>
              <a:rPr lang="en-US" baseline="0" dirty="0"/>
              <a:t>There were already enough new concepts in ASP.NET Core</a:t>
            </a:r>
          </a:p>
          <a:p>
            <a:pPr marL="171450" lvl="0" indent="-171450">
              <a:buFontTx/>
              <a:buChar char="-"/>
            </a:pPr>
            <a:r>
              <a:rPr lang="en-US" baseline="0" dirty="0"/>
              <a:t>Many customers don’t like having </a:t>
            </a:r>
            <a:r>
              <a:rPr lang="en-US" i="1" baseline="0" dirty="0" err="1"/>
              <a:t>node_modules</a:t>
            </a:r>
            <a:r>
              <a:rPr lang="en-US" baseline="0" dirty="0"/>
              <a:t> in their project</a:t>
            </a:r>
          </a:p>
          <a:p>
            <a:pPr marL="628650" lvl="1" indent="-171450">
              <a:buFontTx/>
              <a:buChar char="-"/>
            </a:pPr>
            <a:r>
              <a:rPr lang="en-US" baseline="0" dirty="0"/>
              <a:t>~1,500 files in </a:t>
            </a:r>
            <a:r>
              <a:rPr lang="en-US" i="1" baseline="0" dirty="0" err="1"/>
              <a:t>node_modules</a:t>
            </a:r>
            <a:r>
              <a:rPr lang="en-US" i="1" baseline="0" dirty="0"/>
              <a:t> </a:t>
            </a:r>
            <a:r>
              <a:rPr lang="en-US" i="0" baseline="0" dirty="0"/>
              <a:t>folder</a:t>
            </a:r>
          </a:p>
          <a:p>
            <a:pPr marL="171450" lvl="0" indent="-171450">
              <a:buFontTx/>
              <a:buChar char="-"/>
            </a:pPr>
            <a:r>
              <a:rPr lang="en-US" i="0" baseline="0" dirty="0"/>
              <a:t>File </a:t>
            </a:r>
            <a:r>
              <a:rPr lang="en-US" i="0" baseline="0" dirty="0">
                <a:sym typeface="Wingdings" panose="05000000000000000000" pitchFamily="2" charset="2"/>
              </a:rPr>
              <a:t> New  Project was quicker w/o </a:t>
            </a:r>
            <a:r>
              <a:rPr lang="en-US" i="0" baseline="0" dirty="0" err="1">
                <a:sym typeface="Wingdings" panose="05000000000000000000" pitchFamily="2" charset="2"/>
              </a:rPr>
              <a:t>npm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2429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A87904-88DE-4022-A424-ACD2E6FC175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666816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6673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ASP.NET introduced in 2002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Best candidate for ASP.NET Core = MVC or Web API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9619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b="1" u="sng" dirty="0"/>
              <a:t>.NET Core App Deployment Options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dirty="0"/>
              <a:t>Framework-dependent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dirty="0"/>
              <a:t>Self-contained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IIS</a:t>
            </a:r>
            <a:r>
              <a:rPr lang="en-US" baseline="0" dirty="0"/>
              <a:t> reverse proxies HTTP to Kestrel</a:t>
            </a:r>
          </a:p>
          <a:p>
            <a:pPr marL="628650" lvl="1" indent="-171450">
              <a:buFontTx/>
              <a:buChar char="-"/>
            </a:pPr>
            <a:r>
              <a:rPr lang="en-US" baseline="0" dirty="0"/>
              <a:t>Kestrel doesn’t provide port 80/443 forwarding</a:t>
            </a:r>
          </a:p>
          <a:p>
            <a:pPr marL="628650" lvl="1" indent="-171450">
              <a:buFontTx/>
              <a:buChar char="-"/>
            </a:pPr>
            <a:r>
              <a:rPr lang="en-US" baseline="0" dirty="0"/>
              <a:t>Treat Kestrel just as your app server; not yet blessed as public-facing edge server</a:t>
            </a: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.NET Core not really a subset; has its own unique APIs</a:t>
            </a:r>
            <a:r>
              <a:rPr lang="en-US" baseline="0" dirty="0"/>
              <a:t> &amp; tooling</a:t>
            </a:r>
          </a:p>
          <a:p>
            <a:pPr marL="628650" lvl="1" indent="-171450">
              <a:buFontTx/>
              <a:buChar char="-"/>
            </a:pPr>
            <a:r>
              <a:rPr lang="en-US" baseline="0" dirty="0"/>
              <a:t>.NET Standard Library has become new Base Class Library (BCL)</a:t>
            </a:r>
            <a:endParaRPr lang="en-US" dirty="0"/>
          </a:p>
          <a:p>
            <a:endParaRPr lang="en-US" dirty="0"/>
          </a:p>
          <a:p>
            <a:r>
              <a:rPr lang="en-US" dirty="0"/>
              <a:t>Popular</a:t>
            </a:r>
            <a:r>
              <a:rPr lang="en-US" baseline="0" dirty="0"/>
              <a:t> </a:t>
            </a:r>
            <a:r>
              <a:rPr lang="en-US" dirty="0"/>
              <a:t>APIs</a:t>
            </a:r>
            <a:r>
              <a:rPr lang="en-US" baseline="0" dirty="0"/>
              <a:t> missing in .NET Core:</a:t>
            </a:r>
          </a:p>
          <a:p>
            <a:pPr marL="171450" indent="-171450">
              <a:buFontTx/>
              <a:buChar char="-"/>
            </a:pPr>
            <a:r>
              <a:rPr lang="en-US" baseline="0" dirty="0" err="1"/>
              <a:t>System.DirectoryServices</a:t>
            </a:r>
            <a:endParaRPr lang="en-US" baseline="0" dirty="0"/>
          </a:p>
          <a:p>
            <a:pPr marL="628650" lvl="1" indent="-171450">
              <a:buFontTx/>
              <a:buChar char="-"/>
            </a:pPr>
            <a:r>
              <a:rPr lang="en-US" baseline="0" dirty="0"/>
              <a:t>No LDAP / AD support</a:t>
            </a:r>
          </a:p>
          <a:p>
            <a:pPr marL="171450" indent="-171450">
              <a:buFontTx/>
              <a:buChar char="-"/>
            </a:pPr>
            <a:r>
              <a:rPr lang="en-US" baseline="0" dirty="0" err="1"/>
              <a:t>System.Drawing</a:t>
            </a:r>
            <a:endParaRPr lang="en-US" baseline="0" dirty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4921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b="1" u="sng" dirty="0"/>
              <a:t>Containers</a:t>
            </a:r>
          </a:p>
          <a:p>
            <a:pPr marL="171450" indent="-171450">
              <a:buFontTx/>
              <a:buChar char="-"/>
            </a:pPr>
            <a:r>
              <a:rPr lang="en-US" dirty="0"/>
              <a:t>No machine-wide installation</a:t>
            </a:r>
          </a:p>
          <a:p>
            <a:pPr marL="171450" indent="-171450">
              <a:buFontTx/>
              <a:buChar char="-"/>
            </a:pPr>
            <a:r>
              <a:rPr lang="en-US" dirty="0"/>
              <a:t>App isolated</a:t>
            </a:r>
            <a:r>
              <a:rPr lang="en-US" baseline="0" dirty="0"/>
              <a:t> from machine-level patches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8057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NuGet</a:t>
            </a:r>
            <a:r>
              <a:rPr lang="en-US" dirty="0"/>
              <a:t> &amp; </a:t>
            </a:r>
            <a:r>
              <a:rPr lang="en-US" dirty="0" err="1"/>
              <a:t>Paket</a:t>
            </a:r>
            <a:r>
              <a:rPr lang="en-US" dirty="0"/>
              <a:t> supported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A87904-88DE-4022-A424-ACD2E6FC175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427353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Target .NET Framework 4.6.1+ as</a:t>
            </a:r>
            <a:r>
              <a:rPr lang="en-US" baseline="0" dirty="0"/>
              <a:t> long as possible before switching to .NET Core</a:t>
            </a:r>
          </a:p>
          <a:p>
            <a:r>
              <a:rPr lang="en-US" baseline="0" dirty="0"/>
              <a:t>- Missing APIs available in .NET 4.6.1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A87904-88DE-4022-A424-ACD2E6FC175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281003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Extension only supported in VS 2015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A87904-88DE-4022-A424-ACD2E6FC175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477343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Target .</a:t>
            </a:r>
            <a:r>
              <a:rPr lang="en-US"/>
              <a:t>NET 4.6.1</a:t>
            </a:r>
            <a:r>
              <a:rPr lang="en-US" dirty="0"/>
              <a:t>+ as</a:t>
            </a:r>
            <a:r>
              <a:rPr lang="en-US" baseline="0" dirty="0"/>
              <a:t> long as possible before switching to .NET Core</a:t>
            </a:r>
          </a:p>
          <a:p>
            <a:r>
              <a:rPr lang="en-US" baseline="0" dirty="0"/>
              <a:t>- Missing APIs available in .NET 4.6.1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9359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</a:t>
            </a:r>
            <a:r>
              <a:rPr lang="en-US" dirty="0" err="1"/>
              <a:t>repositories.config</a:t>
            </a:r>
            <a:r>
              <a:rPr lang="en-US" dirty="0"/>
              <a:t> goes away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5751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emf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2/27/2017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6490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2/27/2017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2843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2/27/2017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8555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Walkin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269239" y="2077800"/>
            <a:ext cx="6274974" cy="2696029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ltGray">
          <a:xfrm>
            <a:off x="448213" y="6092098"/>
            <a:ext cx="1421436" cy="300619"/>
          </a:xfrm>
          <a:prstGeom prst="rect">
            <a:avLst/>
          </a:prstGeom>
        </p:spPr>
      </p:pic>
      <p:grpSp>
        <p:nvGrpSpPr>
          <p:cNvPr id="11" name="Group 10"/>
          <p:cNvGrpSpPr/>
          <p:nvPr userDrawn="1"/>
        </p:nvGrpSpPr>
        <p:grpSpPr bwMode="white">
          <a:xfrm>
            <a:off x="232220" y="2077801"/>
            <a:ext cx="5083026" cy="1591899"/>
            <a:chOff x="305456" y="2253658"/>
            <a:chExt cx="5184951" cy="1623589"/>
          </a:xfrm>
        </p:grpSpPr>
        <p:sp>
          <p:nvSpPr>
            <p:cNvPr id="3" name="TextBox 2"/>
            <p:cNvSpPr txBox="1"/>
            <p:nvPr userDrawn="1"/>
          </p:nvSpPr>
          <p:spPr bwMode="white">
            <a:xfrm>
              <a:off x="305456" y="2253658"/>
              <a:ext cx="5156271" cy="1318133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7056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dotnet</a:t>
              </a:r>
              <a:r>
                <a:rPr lang="en-US" sz="7056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Conf</a:t>
              </a:r>
              <a:endParaRPr lang="en-US" sz="7056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sp>
          <p:nvSpPr>
            <p:cNvPr id="10" name="TextBox 9"/>
            <p:cNvSpPr txBox="1"/>
            <p:nvPr userDrawn="1"/>
          </p:nvSpPr>
          <p:spPr bwMode="white">
            <a:xfrm>
              <a:off x="328316" y="3152130"/>
              <a:ext cx="5162091" cy="725117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2941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+mj-lt"/>
                  <a:cs typeface="Segoe UI Semibold" panose="020B0702040204020203" pitchFamily="34" charset="0"/>
                </a:rPr>
                <a:t>Virtual event</a:t>
              </a:r>
              <a:r>
                <a:rPr lang="en-US" sz="2941" baseline="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+mj-lt"/>
                  <a:cs typeface="Segoe UI Semibold" panose="020B0702040204020203" pitchFamily="34" charset="0"/>
                </a:rPr>
                <a:t>   June 7–9, 2016</a:t>
              </a:r>
              <a:endParaRPr lang="en-US" sz="294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endParaRPr>
            </a:p>
          </p:txBody>
        </p:sp>
        <p:cxnSp>
          <p:nvCxnSpPr>
            <p:cNvPr id="5" name="Straight Connector 4"/>
            <p:cNvCxnSpPr/>
            <p:nvPr userDrawn="1"/>
          </p:nvCxnSpPr>
          <p:spPr bwMode="white">
            <a:xfrm>
              <a:off x="2682596" y="3314384"/>
              <a:ext cx="0" cy="366430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716065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rgbClr val="1E1A20">
              <a:alpha val="75000"/>
            </a:srgb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13" rIns="0" bIns="45713" numCol="1" rtlCol="0" anchor="ctr" anchorCtr="0" compatLnSpc="1">
            <a:prstTxWarp prst="textNoShape">
              <a:avLst/>
            </a:prstTxWarp>
          </a:bodyPr>
          <a:lstStyle/>
          <a:p>
            <a:pPr algn="ctr" defTabSz="913927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4" y="6119147"/>
            <a:ext cx="1253377" cy="268786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 bwMode="black">
          <a:xfrm>
            <a:off x="269302" y="1646860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3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269302" y="3441247"/>
            <a:ext cx="7171337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6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48213" y="6092098"/>
            <a:ext cx="1421436" cy="300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0497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0" y="1189178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54" indent="0">
              <a:buNone/>
              <a:defRPr/>
            </a:lvl3pPr>
            <a:lvl4pPr marL="448107" indent="0">
              <a:buNone/>
              <a:defRPr/>
            </a:lvl4pPr>
            <a:lvl5pPr marL="672161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2235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0" y="1189178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54" indent="0">
              <a:buNone/>
              <a:defRPr/>
            </a:lvl3pPr>
            <a:lvl4pPr marL="448107" indent="0">
              <a:buNone/>
              <a:defRPr/>
            </a:lvl4pPr>
            <a:lvl5pPr marL="672161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17187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3523" cy="2052030"/>
          </a:xfrm>
        </p:spPr>
        <p:txBody>
          <a:bodyPr>
            <a:spAutoFit/>
          </a:bodyPr>
          <a:lstStyle>
            <a:lvl1pPr>
              <a:defRPr sz="392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301638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3523" cy="2052030"/>
          </a:xfrm>
        </p:spPr>
        <p:txBody>
          <a:bodyPr>
            <a:spAutoFit/>
          </a:bodyPr>
          <a:lstStyle>
            <a:lvl1pPr>
              <a:defRPr sz="392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258405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70826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/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/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34052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2/27/2017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27113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7"/>
            <a:ext cx="5378548" cy="1946751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7"/>
            <a:ext cx="5378548" cy="1946751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50157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7"/>
            <a:ext cx="5378548" cy="1946751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6"/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7"/>
            <a:ext cx="5378548" cy="1946751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6"/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49601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90470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1186357"/>
            <a:ext cx="8066548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1" y="3877277"/>
            <a:ext cx="8067822" cy="724246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6" spc="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4503781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1186357"/>
            <a:ext cx="8067822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619">
                      <a:schemeClr val="tx1"/>
                    </a:gs>
                    <a:gs pos="26549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6518206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1829089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9577462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Dar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1893778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2" y="1217195"/>
            <a:ext cx="5378548" cy="1973570"/>
          </a:xfrm>
        </p:spPr>
        <p:txBody>
          <a:bodyPr>
            <a:spAutoFit/>
          </a:bodyPr>
          <a:lstStyle>
            <a:lvl1pPr>
              <a:defRPr sz="646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7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6028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034787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2/27/2017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35355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209086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Dar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2377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5" tIns="45715" rIns="45715" bIns="4571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3"/>
            <a:ext cx="11653522" cy="1956973"/>
          </a:xfrm>
        </p:spPr>
        <p:txBody>
          <a:bodyPr/>
          <a:lstStyle>
            <a:lvl1pPr marL="0" indent="0">
              <a:buNone/>
              <a:defRPr sz="3234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661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2979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36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094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6706528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171617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59" tIns="143407" rIns="179259" bIns="143407" numCol="1" anchor="t" anchorCtr="0" compatLnSpc="1">
            <a:prstTxWarp prst="textNoShape">
              <a:avLst/>
            </a:prstTxWarp>
            <a:spAutoFit/>
          </a:bodyPr>
          <a:lstStyle/>
          <a:p>
            <a:pPr defTabSz="913748" eaLnBrk="0" hangingPunct="0"/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48213" y="470067"/>
            <a:ext cx="1421436" cy="300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1064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40" y="1189178"/>
            <a:ext cx="11653523" cy="2396047"/>
          </a:xfrm>
          <a:prstGeom prst="rect">
            <a:avLst/>
          </a:prstGeom>
        </p:spPr>
        <p:txBody>
          <a:bodyPr/>
          <a:lstStyle>
            <a:lvl1pPr marL="284735" indent="-284735">
              <a:buClr>
                <a:schemeClr val="tx1"/>
              </a:buClr>
              <a:buSzPct val="90000"/>
              <a:buFont typeface="Arial" pitchFamily="34" charset="0"/>
              <a:buChar char="•"/>
              <a:defRPr sz="3528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134" indent="-275401">
              <a:buClr>
                <a:schemeClr val="tx1"/>
              </a:buClr>
              <a:buSzPct val="90000"/>
              <a:buFont typeface="Arial" pitchFamily="34" charset="0"/>
              <a:buChar char="•"/>
              <a:defRPr sz="3136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4869" indent="-284735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8923" indent="-224054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2976" indent="-224054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6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39267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50-50 Right Photo Layout"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454010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/>
          <a:srcRect t="9142"/>
          <a:stretch/>
        </p:blipFill>
        <p:spPr>
          <a:xfrm>
            <a:off x="0" y="-66411"/>
            <a:ext cx="12192000" cy="6924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51837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2/27/2017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6115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2/27/2017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9812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2/27/2017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4614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2/27/2017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1573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2/27/2017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1627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2/27/2017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6629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C3160E-2579-4584-9765-DC1BA0B358F9}" type="datetimeFigureOut">
              <a:rPr lang="en-US" smtClean="0"/>
              <a:t>2/27/2017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95092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23" r:id="rId1"/>
    <p:sldLayoutId id="2147483824" r:id="rId2"/>
    <p:sldLayoutId id="2147483825" r:id="rId3"/>
    <p:sldLayoutId id="2147483826" r:id="rId4"/>
    <p:sldLayoutId id="2147483827" r:id="rId5"/>
    <p:sldLayoutId id="2147483828" r:id="rId6"/>
    <p:sldLayoutId id="2147483829" r:id="rId7"/>
    <p:sldLayoutId id="2147483830" r:id="rId8"/>
    <p:sldLayoutId id="2147483831" r:id="rId9"/>
    <p:sldLayoutId id="2147483832" r:id="rId10"/>
    <p:sldLayoutId id="214748383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2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12370901" y="-8231"/>
            <a:ext cx="936854" cy="5662635"/>
            <a:chOff x="12618968" y="-8396"/>
            <a:chExt cx="955640" cy="5775363"/>
          </a:xfrm>
        </p:grpSpPr>
        <p:grpSp>
          <p:nvGrpSpPr>
            <p:cNvPr id="26" name="Group 25"/>
            <p:cNvGrpSpPr/>
            <p:nvPr userDrawn="1"/>
          </p:nvGrpSpPr>
          <p:grpSpPr>
            <a:xfrm rot="5400000">
              <a:off x="11584221" y="1040743"/>
              <a:ext cx="2698730" cy="629236"/>
              <a:chOff x="1584344" y="4543426"/>
              <a:chExt cx="2698730" cy="629236"/>
            </a:xfrm>
          </p:grpSpPr>
          <p:sp>
            <p:nvSpPr>
              <p:cNvPr id="37" name="Rectangle 36"/>
              <p:cNvSpPr/>
              <p:nvPr userDrawn="1"/>
            </p:nvSpPr>
            <p:spPr bwMode="auto">
              <a:xfrm>
                <a:off x="1586734" y="4543428"/>
                <a:ext cx="869930" cy="28976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13927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Green</a:t>
                </a:r>
              </a:p>
              <a:p>
                <a:pPr algn="l" defTabSz="913927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49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16 G:124 B:16</a:t>
                </a:r>
                <a:endParaRPr lang="en-US" sz="49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1" name="Rectangle 40"/>
              <p:cNvSpPr/>
              <p:nvPr userDrawn="1"/>
            </p:nvSpPr>
            <p:spPr bwMode="auto">
              <a:xfrm>
                <a:off x="2505456" y="4543427"/>
                <a:ext cx="869930" cy="28976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13927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Orange</a:t>
                </a:r>
              </a:p>
              <a:p>
                <a:pPr algn="l" defTabSz="913927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49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216 G:59 B:1</a:t>
                </a:r>
                <a:endParaRPr lang="en-US" sz="49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2" name="Rectangle 41"/>
              <p:cNvSpPr/>
              <p:nvPr userDrawn="1"/>
            </p:nvSpPr>
            <p:spPr bwMode="auto">
              <a:xfrm>
                <a:off x="3413144" y="4543426"/>
                <a:ext cx="869930" cy="28976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R:0 G:120 B:215</a:t>
                </a:r>
              </a:p>
            </p:txBody>
          </p:sp>
          <p:sp>
            <p:nvSpPr>
              <p:cNvPr id="43" name="Rectangle 42"/>
              <p:cNvSpPr/>
              <p:nvPr userDrawn="1"/>
            </p:nvSpPr>
            <p:spPr bwMode="auto">
              <a:xfrm>
                <a:off x="2498744" y="4882896"/>
                <a:ext cx="869930" cy="289766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algn="l" defTabSz="913927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49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210 G:210 B:210</a:t>
                </a:r>
                <a:endParaRPr lang="en-US" sz="490" dirty="0">
                  <a:gradFill>
                    <a:gsLst>
                      <a:gs pos="37168">
                        <a:srgbClr val="292929"/>
                      </a:gs>
                      <a:gs pos="72000">
                        <a:srgbClr val="292929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4" name="Rectangle 43"/>
              <p:cNvSpPr/>
              <p:nvPr userDrawn="1"/>
            </p:nvSpPr>
            <p:spPr bwMode="auto">
              <a:xfrm>
                <a:off x="3413144" y="4882895"/>
                <a:ext cx="869930" cy="289766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Orange</a:t>
                </a:r>
              </a:p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G:140 B:0</a:t>
                </a:r>
              </a:p>
            </p:txBody>
          </p:sp>
          <p:sp>
            <p:nvSpPr>
              <p:cNvPr id="45" name="Rectangle 44"/>
              <p:cNvSpPr/>
              <p:nvPr userDrawn="1"/>
            </p:nvSpPr>
            <p:spPr bwMode="auto">
              <a:xfrm>
                <a:off x="1584344" y="4882896"/>
                <a:ext cx="869930" cy="28976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Yellow</a:t>
                </a:r>
              </a:p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G:185 B:0</a:t>
                </a:r>
              </a:p>
            </p:txBody>
          </p:sp>
        </p:grpSp>
        <p:sp>
          <p:nvSpPr>
            <p:cNvPr id="28" name="TextBox 27"/>
            <p:cNvSpPr txBox="1"/>
            <p:nvPr userDrawn="1"/>
          </p:nvSpPr>
          <p:spPr>
            <a:xfrm rot="5400000">
              <a:off x="12979639" y="256928"/>
              <a:ext cx="860293" cy="32964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14192" rtl="0" eaLnBrk="1" latinLnBrk="0" hangingPunct="1">
                <a:lnSpc>
                  <a:spcPct val="90000"/>
                </a:lnSpc>
                <a:spcAft>
                  <a:spcPts val="588"/>
                </a:spcAft>
              </a:pPr>
              <a:r>
                <a:rPr lang="en-US" sz="98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Main colors</a:t>
              </a:r>
            </a:p>
          </p:txBody>
        </p:sp>
        <p:sp>
          <p:nvSpPr>
            <p:cNvPr id="32" name="TextBox 31"/>
            <p:cNvSpPr txBox="1"/>
            <p:nvPr userDrawn="1"/>
          </p:nvSpPr>
          <p:spPr>
            <a:xfrm rot="5400000">
              <a:off x="11746692" y="4228746"/>
              <a:ext cx="2647253" cy="326834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14192" rtl="0" eaLnBrk="1" latinLnBrk="0" hangingPunct="1">
                <a:lnSpc>
                  <a:spcPct val="90000"/>
                </a:lnSpc>
                <a:spcAft>
                  <a:spcPts val="588"/>
                </a:spcAft>
              </a:pPr>
              <a:r>
                <a:rPr lang="en-US" sz="98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Secondary colors (use only when necessary)</a:t>
              </a:r>
            </a:p>
          </p:txBody>
        </p:sp>
        <p:sp>
          <p:nvSpPr>
            <p:cNvPr id="22" name="Rectangle 21"/>
            <p:cNvSpPr/>
            <p:nvPr userDrawn="1"/>
          </p:nvSpPr>
          <p:spPr bwMode="auto">
            <a:xfrm rot="5400000">
              <a:off x="12328888" y="5187119"/>
              <a:ext cx="869930" cy="289766"/>
            </a:xfrm>
            <a:prstGeom prst="rect">
              <a:avLst/>
            </a:prstGeom>
            <a:solidFill>
              <a:srgbClr val="A8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1392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Red</a:t>
              </a:r>
            </a:p>
            <a:p>
              <a:pPr algn="l" defTabSz="91392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49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168 G:0 B:0</a:t>
              </a:r>
              <a:endParaRPr lang="en-US" sz="49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" name="Rectangle 22"/>
            <p:cNvSpPr/>
            <p:nvPr userDrawn="1"/>
          </p:nvSpPr>
          <p:spPr bwMode="auto">
            <a:xfrm rot="5400000">
              <a:off x="12328888" y="3353997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1392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Light Blue</a:t>
              </a:r>
            </a:p>
            <a:p>
              <a:pPr algn="l" defTabSz="91392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R:16</a:t>
              </a:r>
              <a:r>
                <a:rPr lang="en-US" sz="49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 G:124 B:16</a:t>
              </a:r>
              <a:endParaRPr lang="en-US" sz="49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" name="Rectangle 23"/>
            <p:cNvSpPr/>
            <p:nvPr userDrawn="1"/>
          </p:nvSpPr>
          <p:spPr bwMode="auto">
            <a:xfrm rot="5400000">
              <a:off x="12328888" y="4272719"/>
              <a:ext cx="869930" cy="289766"/>
            </a:xfrm>
            <a:prstGeom prst="rect">
              <a:avLst/>
            </a:prstGeom>
            <a:solidFill>
              <a:srgbClr val="002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1392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Blue</a:t>
              </a:r>
            </a:p>
            <a:p>
              <a:pPr algn="l" defTabSz="91392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R0 G32 B80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606638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8" r:id="rId1"/>
    <p:sldLayoutId id="2147483849" r:id="rId2"/>
    <p:sldLayoutId id="2147483850" r:id="rId3"/>
    <p:sldLayoutId id="2147483851" r:id="rId4"/>
    <p:sldLayoutId id="2147483852" r:id="rId5"/>
    <p:sldLayoutId id="2147483853" r:id="rId6"/>
    <p:sldLayoutId id="2147483854" r:id="rId7"/>
    <p:sldLayoutId id="2147483855" r:id="rId8"/>
    <p:sldLayoutId id="2147483856" r:id="rId9"/>
    <p:sldLayoutId id="2147483857" r:id="rId10"/>
    <p:sldLayoutId id="2147483858" r:id="rId11"/>
    <p:sldLayoutId id="2147483859" r:id="rId12"/>
    <p:sldLayoutId id="2147483860" r:id="rId13"/>
    <p:sldLayoutId id="2147483861" r:id="rId14"/>
    <p:sldLayoutId id="2147483862" r:id="rId15"/>
    <p:sldLayoutId id="2147483863" r:id="rId16"/>
    <p:sldLayoutId id="2147483864" r:id="rId17"/>
    <p:sldLayoutId id="2147483865" r:id="rId18"/>
    <p:sldLayoutId id="2147483866" r:id="rId19"/>
    <p:sldLayoutId id="2147483867" r:id="rId20"/>
    <p:sldLayoutId id="2147483868" r:id="rId21"/>
    <p:sldLayoutId id="2147483869" r:id="rId22"/>
    <p:sldLayoutId id="2147483870" r:id="rId23"/>
    <p:sldLayoutId id="2147483871" r:id="rId24"/>
    <p:sldLayoutId id="2147483872" r:id="rId25"/>
  </p:sldLayoutIdLst>
  <p:transition>
    <p:fade/>
  </p:transition>
  <p:txStyles>
    <p:titleStyle>
      <a:lvl1pPr algn="l" defTabSz="914192" rtl="0" eaLnBrk="1" latinLnBrk="0" hangingPunct="1">
        <a:lnSpc>
          <a:spcPct val="90000"/>
        </a:lnSpc>
        <a:spcBef>
          <a:spcPct val="0"/>
        </a:spcBef>
        <a:buNone/>
        <a:defRPr lang="en-US" sz="4704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080" marR="0" indent="-33608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581" marR="0" indent="-23650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187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241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294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026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123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219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5315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09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192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28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383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479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257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9967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676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5" Type="http://schemas.openxmlformats.org/officeDocument/2006/relationships/image" Target="../media/image13.png"/><Relationship Id="rId4" Type="http://schemas.microsoft.com/office/2007/relationships/hdphoto" Target="../media/hdphoto3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visualstudiogallery.msdn.microsoft.com/9ec27da7-e24b-4d56-8064-fd7e88ac1c40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lHxgyb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35.png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notesSlide" Target="../notesSlides/notesSlide16.xml"/><Relationship Id="rId9" Type="http://schemas.openxmlformats.org/officeDocument/2006/relationships/image" Target="../media/image3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microsoft.com/office/2007/relationships/hdphoto" Target="../media/hdphoto3.wdp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icanhasdot.net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llzOPS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0526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958" y="1122363"/>
            <a:ext cx="9144000" cy="2387600"/>
          </a:xfrm>
          <a:solidFill>
            <a:srgbClr val="505050">
              <a:alpha val="75000"/>
            </a:srgbClr>
          </a:solidFill>
        </p:spPr>
        <p:txBody>
          <a:bodyPr anchor="ctr">
            <a:normAutofit/>
          </a:bodyPr>
          <a:lstStyle/>
          <a:p>
            <a:r>
              <a:rPr lang="en-US" sz="4800" b="1" dirty="0"/>
              <a:t>From Legacy MVC to Modern MVC</a:t>
            </a:r>
            <a:br>
              <a:rPr lang="en-US" sz="4900" b="1" dirty="0"/>
            </a:br>
            <a:r>
              <a:rPr lang="en-US" sz="4000" b="1" dirty="0"/>
              <a:t>An ASP.NET Core Migration Path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958" y="3602038"/>
            <a:ext cx="9144000" cy="520783"/>
          </a:xfrm>
          <a:solidFill>
            <a:srgbClr val="505050">
              <a:alpha val="75000"/>
            </a:srgbClr>
          </a:solidFill>
        </p:spPr>
        <p:txBody>
          <a:bodyPr anchor="ctr"/>
          <a:lstStyle/>
          <a:p>
            <a:pPr algn="l"/>
            <a:r>
              <a:rPr lang="en-US" b="1" dirty="0"/>
              <a:t>	 @</a:t>
            </a:r>
            <a:r>
              <a:rPr lang="en-US" b="1" dirty="0" err="1"/>
              <a:t>Scott_Addie</a:t>
            </a:r>
            <a:endParaRPr lang="en-US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610" y="3094228"/>
            <a:ext cx="2289053" cy="92354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3234" y="3094228"/>
            <a:ext cx="923546" cy="923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0477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.NET Portability Analyzer</a:t>
            </a:r>
            <a:br>
              <a:rPr lang="en-US" dirty="0"/>
            </a:br>
            <a:r>
              <a:rPr lang="en-US" sz="2400" dirty="0"/>
              <a:t>3 Options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838200" y="1825625"/>
            <a:ext cx="5491846" cy="35892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.NET Portability Analyzer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28" name="Rounded Rectangle 34"/>
          <p:cNvSpPr/>
          <p:nvPr/>
        </p:nvSpPr>
        <p:spPr>
          <a:xfrm>
            <a:off x="966109" y="2383467"/>
            <a:ext cx="5254720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pic>
        <p:nvPicPr>
          <p:cNvPr id="29" name="Picture 2" descr="http://files.softicons.com/download/system-icons/windows-8-metro-icons-by-dakirby309/png/512x512/Folders%20&amp;%20OS/Linux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8804" y="2469218"/>
            <a:ext cx="507863" cy="498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8469" y="2481321"/>
            <a:ext cx="385752" cy="454164"/>
          </a:xfrm>
          <a:prstGeom prst="rect">
            <a:avLst/>
          </a:prstGeom>
        </p:spPr>
      </p:pic>
      <p:pic>
        <p:nvPicPr>
          <p:cNvPr id="31" name="Picture 6" descr="C:\temp\WinAzure_rgb_Wht_S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1" t="15460" r="80628" b="15496"/>
          <a:stretch/>
        </p:blipFill>
        <p:spPr bwMode="auto">
          <a:xfrm>
            <a:off x="3641942" y="2504602"/>
            <a:ext cx="455848" cy="462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Rounded Rectangle 35"/>
          <p:cNvSpPr/>
          <p:nvPr/>
        </p:nvSpPr>
        <p:spPr>
          <a:xfrm>
            <a:off x="966109" y="3118177"/>
            <a:ext cx="5254720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Console Application</a:t>
            </a:r>
          </a:p>
        </p:txBody>
      </p:sp>
      <p:sp>
        <p:nvSpPr>
          <p:cNvPr id="33" name="Rounded Rectangle 40"/>
          <p:cNvSpPr/>
          <p:nvPr/>
        </p:nvSpPr>
        <p:spPr>
          <a:xfrm>
            <a:off x="966109" y="3853603"/>
            <a:ext cx="5254720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Visual Studio Extension</a:t>
            </a:r>
          </a:p>
        </p:txBody>
      </p:sp>
      <p:sp>
        <p:nvSpPr>
          <p:cNvPr id="34" name="Rounded Rectangle 20"/>
          <p:cNvSpPr/>
          <p:nvPr/>
        </p:nvSpPr>
        <p:spPr>
          <a:xfrm>
            <a:off x="966108" y="4581985"/>
            <a:ext cx="5254720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.NET Core Application		                   </a:t>
            </a:r>
          </a:p>
        </p:txBody>
      </p:sp>
      <p:cxnSp>
        <p:nvCxnSpPr>
          <p:cNvPr id="35" name="Straight Connector 34"/>
          <p:cNvCxnSpPr/>
          <p:nvPr/>
        </p:nvCxnSpPr>
        <p:spPr>
          <a:xfrm>
            <a:off x="3452791" y="2389004"/>
            <a:ext cx="14748" cy="289541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4373271" y="2389004"/>
            <a:ext cx="14748" cy="289541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5285601" y="2377686"/>
            <a:ext cx="14748" cy="289541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8" name="Picture 4" descr="Image result for white checkmark 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52713">
            <a:off x="3675865" y="3225865"/>
            <a:ext cx="460958" cy="460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4" descr="Image result for white checkmark 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52713">
            <a:off x="3639387" y="3938451"/>
            <a:ext cx="460958" cy="460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4" descr="Image result for white checkmark 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52713">
            <a:off x="3665866" y="4676248"/>
            <a:ext cx="460958" cy="460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4" descr="Image result for white checkmark 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52713">
            <a:off x="4602256" y="4662323"/>
            <a:ext cx="460958" cy="460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" descr="Image result for white checkmark 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52713">
            <a:off x="5524751" y="4666913"/>
            <a:ext cx="460958" cy="460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32628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Arrow: Right 13"/>
          <p:cNvSpPr/>
          <p:nvPr/>
        </p:nvSpPr>
        <p:spPr>
          <a:xfrm rot="8055309">
            <a:off x="6058931" y="3467359"/>
            <a:ext cx="1205802" cy="5627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/>
          <p:cNvSpPr/>
          <p:nvPr/>
        </p:nvSpPr>
        <p:spPr>
          <a:xfrm rot="2713693">
            <a:off x="4363212" y="3478556"/>
            <a:ext cx="1205802" cy="5627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Image result for command line image transparent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01075" y="2017895"/>
            <a:ext cx="1688123" cy="1688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.NET Portability Analyzer</a:t>
            </a:r>
            <a:br>
              <a:rPr lang="en-US" dirty="0"/>
            </a:br>
            <a:r>
              <a:rPr lang="en-US" sz="2400" dirty="0"/>
              <a:t>How It Works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0154" y="1592512"/>
            <a:ext cx="2438400" cy="2438400"/>
          </a:xfrm>
        </p:spPr>
      </p:pic>
      <p:pic>
        <p:nvPicPr>
          <p:cNvPr id="2056" name="Picture 8" descr="Image result for cloud icon transparen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1500" y="4152464"/>
            <a:ext cx="3429000" cy="1809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4652387" y="5084466"/>
            <a:ext cx="2773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Portability Service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285811" y="3516924"/>
            <a:ext cx="51749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    ApiPort						VS Extension</a:t>
            </a:r>
          </a:p>
        </p:txBody>
      </p:sp>
      <p:sp>
        <p:nvSpPr>
          <p:cNvPr id="17" name="Arrow: Right 16"/>
          <p:cNvSpPr/>
          <p:nvPr/>
        </p:nvSpPr>
        <p:spPr>
          <a:xfrm rot="10800000">
            <a:off x="8460711" y="2580602"/>
            <a:ext cx="1446963" cy="5627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>
                <a:rot lat="0" lon="0" rev="10800000"/>
              </a:camera>
              <a:lightRig rig="threePt" dir="t"/>
            </a:scene3d>
          </a:bodyPr>
          <a:lstStyle/>
          <a:p>
            <a:pPr algn="ctr"/>
            <a:endParaRPr lang="en-US" b="1" dirty="0"/>
          </a:p>
        </p:txBody>
      </p:sp>
      <p:sp>
        <p:nvSpPr>
          <p:cNvPr id="18" name="Arrow: Right 17"/>
          <p:cNvSpPr/>
          <p:nvPr/>
        </p:nvSpPr>
        <p:spPr>
          <a:xfrm>
            <a:off x="2141955" y="2580602"/>
            <a:ext cx="1135608" cy="5627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grpSp>
        <p:nvGrpSpPr>
          <p:cNvPr id="15" name="Group 14"/>
          <p:cNvGrpSpPr/>
          <p:nvPr/>
        </p:nvGrpSpPr>
        <p:grpSpPr>
          <a:xfrm>
            <a:off x="906348" y="1915790"/>
            <a:ext cx="1691566" cy="1691566"/>
            <a:chOff x="263255" y="1825358"/>
            <a:chExt cx="1691566" cy="1691566"/>
          </a:xfrm>
        </p:grpSpPr>
        <p:pic>
          <p:nvPicPr>
            <p:cNvPr id="21" name="Picture 2" descr="http://www.freeiconspng.com/uploads/blue-directory-icon-png-2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3255" y="1825358"/>
              <a:ext cx="1691566" cy="16915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/>
            <p:cNvSpPr txBox="1"/>
            <p:nvPr/>
          </p:nvSpPr>
          <p:spPr>
            <a:xfrm>
              <a:off x="337249" y="2391508"/>
              <a:ext cx="15337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Assemblies</a:t>
              </a: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9135885" y="1915790"/>
            <a:ext cx="1691566" cy="1691566"/>
            <a:chOff x="263255" y="1825358"/>
            <a:chExt cx="1691566" cy="1691566"/>
          </a:xfrm>
        </p:grpSpPr>
        <p:pic>
          <p:nvPicPr>
            <p:cNvPr id="25" name="Picture 2" descr="http://www.freeiconspng.com/uploads/blue-directory-icon-png-2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3255" y="1825358"/>
              <a:ext cx="1691566" cy="16915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TextBox 25"/>
            <p:cNvSpPr txBox="1"/>
            <p:nvPr/>
          </p:nvSpPr>
          <p:spPr>
            <a:xfrm>
              <a:off x="337249" y="2391508"/>
              <a:ext cx="15337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Assemblies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962543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Dependency Injection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407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Native IoC Container</a:t>
            </a:r>
            <a:br>
              <a:rPr lang="en-US" dirty="0"/>
            </a:br>
            <a:r>
              <a:rPr lang="en-US" sz="2400" dirty="0"/>
              <a:t>Constructor Injection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800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6609399"/>
              </p:ext>
            </p:extLst>
          </p:nvPr>
        </p:nvGraphicFramePr>
        <p:xfrm>
          <a:off x="1005659" y="2098621"/>
          <a:ext cx="6962052" cy="20876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62052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087693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public void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ConfigureServices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IServiceCollection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services)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{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    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services.AddTransient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&lt;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IAttendeeService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, 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AttendeeService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&gt;();</a:t>
                      </a:r>
                    </a:p>
                    <a:p>
                      <a:endParaRPr lang="en-US" b="1" dirty="0">
                        <a:solidFill>
                          <a:schemeClr val="bg1"/>
                        </a:solidFill>
                      </a:endParaRP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    // Add framework services.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   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services.AddMvc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();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999396" y="1652053"/>
            <a:ext cx="1738423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Startup.cs</a:t>
            </a:r>
            <a:endParaRPr lang="en-US" b="1" dirty="0"/>
          </a:p>
        </p:txBody>
      </p:sp>
      <p:sp>
        <p:nvSpPr>
          <p:cNvPr id="9" name="Rectangle 8"/>
          <p:cNvSpPr/>
          <p:nvPr/>
        </p:nvSpPr>
        <p:spPr>
          <a:xfrm>
            <a:off x="4686548" y="3171170"/>
            <a:ext cx="2349561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AttendeesController.cs</a:t>
            </a:r>
            <a:endParaRPr lang="en-US" b="1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2775095"/>
              </p:ext>
            </p:extLst>
          </p:nvPr>
        </p:nvGraphicFramePr>
        <p:xfrm>
          <a:off x="4681232" y="3617738"/>
          <a:ext cx="6721422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21422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250532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public class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AttendeesController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: Controller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{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IAttendeeService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_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attendeeService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;</a:t>
                      </a:r>
                    </a:p>
                    <a:p>
                      <a:endParaRPr lang="en-US" b="0" dirty="0">
                        <a:solidFill>
                          <a:schemeClr val="bg1"/>
                        </a:solidFill>
                      </a:endParaRP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public 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AttendeesController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IAttendeeService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attendeeService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{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    _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attendeeService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=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attendeeService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;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1" name="Rectangle 10"/>
          <p:cNvSpPr/>
          <p:nvPr/>
        </p:nvSpPr>
        <p:spPr>
          <a:xfrm>
            <a:off x="1796603" y="2662362"/>
            <a:ext cx="5948916" cy="382772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255729" y="4721508"/>
            <a:ext cx="5948916" cy="382772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134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Autofac</a:t>
            </a:r>
            <a:br>
              <a:rPr lang="en-US" dirty="0"/>
            </a:br>
            <a:r>
              <a:rPr lang="en-US" sz="2400" dirty="0"/>
              <a:t>Constructor Injection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800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1525952"/>
              </p:ext>
            </p:extLst>
          </p:nvPr>
        </p:nvGraphicFramePr>
        <p:xfrm>
          <a:off x="1005659" y="2098621"/>
          <a:ext cx="6962052" cy="3108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62052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797229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public 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IServiceProvider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ConfigureServices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IServiceCollection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services)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{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    // Add framework services.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   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services.AddMvc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();</a:t>
                      </a:r>
                    </a:p>
                    <a:p>
                      <a:endParaRPr lang="en-US" b="0" dirty="0">
                        <a:solidFill>
                          <a:schemeClr val="bg1"/>
                        </a:solidFill>
                      </a:endParaRP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    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var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containerBuilder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 = new 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ContainerBuilder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();</a:t>
                      </a:r>
                    </a:p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            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containerBuilder.RegisterModule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&lt;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DefaultModule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&gt;();</a:t>
                      </a:r>
                    </a:p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            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containerBuilder.Populate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(services);</a:t>
                      </a:r>
                    </a:p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            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var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 container = 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containerBuilder.Build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();</a:t>
                      </a:r>
                    </a:p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            return 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container.Resolve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&lt;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IServiceProvider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&gt;();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999396" y="1652053"/>
            <a:ext cx="1738423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Startup.cs</a:t>
            </a:r>
            <a:endParaRPr lang="en-US" b="1" dirty="0"/>
          </a:p>
        </p:txBody>
      </p:sp>
      <p:sp>
        <p:nvSpPr>
          <p:cNvPr id="11" name="Rectangle 10"/>
          <p:cNvSpPr/>
          <p:nvPr/>
        </p:nvSpPr>
        <p:spPr>
          <a:xfrm>
            <a:off x="1796603" y="3514851"/>
            <a:ext cx="5066160" cy="1419099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4681232" y="672865"/>
            <a:ext cx="2349561" cy="40632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DefaultModule.cs</a:t>
            </a:r>
            <a:endParaRPr lang="en-US" b="1" dirty="0"/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9282260"/>
              </p:ext>
            </p:extLst>
          </p:nvPr>
        </p:nvGraphicFramePr>
        <p:xfrm>
          <a:off x="4681232" y="1107360"/>
          <a:ext cx="6721422" cy="20477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21422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047710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public class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DefaultModule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: Module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{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protected override void Load(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ContainerBuilder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builder)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{  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builder.RegisterType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&lt;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AttendeeService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&gt;().As&lt;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IAttendeeService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&gt;();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}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5" name="Rectangle 14"/>
          <p:cNvSpPr/>
          <p:nvPr/>
        </p:nvSpPr>
        <p:spPr>
          <a:xfrm>
            <a:off x="1760219" y="2139479"/>
            <a:ext cx="1611631" cy="336629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686548" y="3171170"/>
            <a:ext cx="2349561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AttendeesController.cs</a:t>
            </a:r>
            <a:endParaRPr lang="en-US" b="1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2147650"/>
              </p:ext>
            </p:extLst>
          </p:nvPr>
        </p:nvGraphicFramePr>
        <p:xfrm>
          <a:off x="4681232" y="3617738"/>
          <a:ext cx="6721422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21422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250532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public class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AttendeesController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: Controller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{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private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readonly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IAttendeeService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_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attendeeService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;</a:t>
                      </a:r>
                    </a:p>
                    <a:p>
                      <a:endParaRPr lang="en-US" b="0" dirty="0">
                        <a:solidFill>
                          <a:schemeClr val="bg1"/>
                        </a:solidFill>
                      </a:endParaRP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public 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AttendeesController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IAttendeeService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attendeeService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{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    _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attendeeService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=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attendeeService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;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2" name="Rectangle 11"/>
          <p:cNvSpPr/>
          <p:nvPr/>
        </p:nvSpPr>
        <p:spPr>
          <a:xfrm>
            <a:off x="5255729" y="4721508"/>
            <a:ext cx="5948916" cy="382772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4736617" y="2216294"/>
            <a:ext cx="6374296" cy="382772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411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5" grpId="0" animBg="1"/>
      <p:bldP spid="9" grpId="0" animBg="1"/>
      <p:bldP spid="12" grpId="0" animBg="1"/>
      <p:bldP spid="1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Party DI Frameworks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More feature rich</a:t>
            </a:r>
          </a:p>
          <a:p>
            <a:pPr lvl="1"/>
            <a:r>
              <a:rPr lang="en-US" dirty="0"/>
              <a:t>Extensible lifetimes (per thread, per resolve cycle, etc.)</a:t>
            </a:r>
          </a:p>
          <a:p>
            <a:pPr lvl="1"/>
            <a:r>
              <a:rPr lang="en-US" dirty="0"/>
              <a:t>Auto wiring of types in assembly</a:t>
            </a:r>
          </a:p>
          <a:p>
            <a:pPr lvl="1"/>
            <a:r>
              <a:rPr lang="en-US" dirty="0"/>
              <a:t>Resolve Lazy&lt;T&gt; instances of registered types</a:t>
            </a:r>
          </a:p>
          <a:p>
            <a:pPr lvl="1"/>
            <a:endParaRPr lang="en-US" dirty="0"/>
          </a:p>
          <a:p>
            <a:r>
              <a:rPr lang="en-US" b="1" u="sng" dirty="0"/>
              <a:t>Recommendation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Native IoC for greenfield development</a:t>
            </a:r>
          </a:p>
          <a:p>
            <a:pPr lvl="1"/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party IoC to migrate existing investment</a:t>
            </a:r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55100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 Settings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0209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XML is Abandoned for JSON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6556913"/>
              </p:ext>
            </p:extLst>
          </p:nvPr>
        </p:nvGraphicFramePr>
        <p:xfrm>
          <a:off x="7553271" y="2127731"/>
          <a:ext cx="3802117" cy="420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02117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087693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{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"Logging": {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"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IncludeScopes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": false,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"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LogLevel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": {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"Default": "Debug",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"System": "Information",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"Microsoft": "Information"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}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},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"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AttendeeInfo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": {</a:t>
                      </a:r>
                    </a:p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    "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FirstName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": "Scott",</a:t>
                      </a:r>
                    </a:p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    "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LastName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": "Addie",</a:t>
                      </a:r>
                    </a:p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    "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IsSpeaker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": true</a:t>
                      </a:r>
                    </a:p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  }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7547009" y="1681163"/>
            <a:ext cx="1739631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appsettings.json</a:t>
            </a:r>
            <a:endParaRPr lang="en-US" b="1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850421"/>
              </p:ext>
            </p:extLst>
          </p:nvPr>
        </p:nvGraphicFramePr>
        <p:xfrm>
          <a:off x="846050" y="2127731"/>
          <a:ext cx="6338133" cy="3108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38133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087693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&lt;configuration&gt;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&lt;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appSettings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&gt;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&lt;add key="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webpages:Version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" value="3.0.0.0" /&gt;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&lt;add key="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webpages:Enabled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" value="false" /&gt;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&lt;add key="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ClientValidationEnabled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" value="true" /&gt;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&lt;add key="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UnobtrusiveJavaScriptEnabled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" value="true" /&gt;</a:t>
                      </a:r>
                    </a:p>
                    <a:p>
                      <a:endParaRPr lang="en-US" b="0" dirty="0">
                        <a:solidFill>
                          <a:schemeClr val="bg1"/>
                        </a:solidFill>
                      </a:endParaRP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&lt;add key="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AttendeeInfo:FirstName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" value="Scott" /&gt;</a:t>
                      </a:r>
                    </a:p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        &lt;add key="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AttendeeInfo:LastName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" value="Addie" /&gt;</a:t>
                      </a:r>
                    </a:p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        &lt;add key="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AttendeeInfo:IsSpeaker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" value="true" /&gt;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&lt;/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appSettings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&gt;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1" name="Rectangle 10"/>
          <p:cNvSpPr/>
          <p:nvPr/>
        </p:nvSpPr>
        <p:spPr>
          <a:xfrm>
            <a:off x="839788" y="1681163"/>
            <a:ext cx="1739631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web.config</a:t>
            </a:r>
            <a:endParaRPr lang="en-US" b="1" dirty="0"/>
          </a:p>
        </p:txBody>
      </p:sp>
      <p:sp>
        <p:nvSpPr>
          <p:cNvPr id="12" name="Rectangle 11"/>
          <p:cNvSpPr/>
          <p:nvPr/>
        </p:nvSpPr>
        <p:spPr>
          <a:xfrm>
            <a:off x="1416680" y="4039465"/>
            <a:ext cx="5198129" cy="902186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7665081" y="4639336"/>
            <a:ext cx="2438716" cy="1430723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466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2" grpId="0" animBg="1"/>
      <p:bldP spid="1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Retrieving App Settings</a:t>
            </a:r>
            <a:br>
              <a:rPr lang="en-US" dirty="0"/>
            </a:br>
            <a:r>
              <a:rPr lang="en-US" sz="2400" dirty="0"/>
              <a:t>Strongly-typed </a:t>
            </a:r>
            <a:r>
              <a:rPr lang="en-US" sz="2400" dirty="0" err="1"/>
              <a:t>IOptions</a:t>
            </a:r>
            <a:r>
              <a:rPr lang="en-US" sz="2400" dirty="0"/>
              <a:t>&lt;T&gt;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4547950"/>
              </p:ext>
            </p:extLst>
          </p:nvPr>
        </p:nvGraphicFramePr>
        <p:xfrm>
          <a:off x="765839" y="2849626"/>
          <a:ext cx="2955929" cy="20876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55929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087693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{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"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AttendeeInfo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": {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"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FirstName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": "Scott",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"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LastName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": "Addie",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"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IsSpeaker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": true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}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759577" y="2403058"/>
            <a:ext cx="1739631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appsettings.json</a:t>
            </a:r>
            <a:endParaRPr lang="en-US" b="1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3993302"/>
              </p:ext>
            </p:extLst>
          </p:nvPr>
        </p:nvGraphicFramePr>
        <p:xfrm>
          <a:off x="4039639" y="3058173"/>
          <a:ext cx="4045587" cy="18025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45587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1802586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public class Attendee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{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public string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FirstName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{ get; set; }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public string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LastName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{ get; set; }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public bool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IsSpeaker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{ get; set; }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4033377" y="2611604"/>
            <a:ext cx="1739631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Attendee.cs</a:t>
            </a:r>
            <a:endParaRPr lang="en-US" b="1" dirty="0"/>
          </a:p>
        </p:txBody>
      </p:sp>
      <p:sp>
        <p:nvSpPr>
          <p:cNvPr id="8" name="Arrow: Right 7"/>
          <p:cNvSpPr/>
          <p:nvPr/>
        </p:nvSpPr>
        <p:spPr>
          <a:xfrm>
            <a:off x="2759246" y="3816809"/>
            <a:ext cx="1748589" cy="6898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Map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7652696"/>
              </p:ext>
            </p:extLst>
          </p:nvPr>
        </p:nvGraphicFramePr>
        <p:xfrm>
          <a:off x="6787122" y="3931792"/>
          <a:ext cx="4570694" cy="256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0694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083991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public class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AttendeesController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: Controller</a:t>
                      </a:r>
                    </a:p>
                    <a:p>
                      <a:r>
                        <a:rPr lang="en-US" b="0" baseline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{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private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readonly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Attendee _attendee;</a:t>
                      </a:r>
                    </a:p>
                    <a:p>
                      <a:endParaRPr lang="en-US" b="0" dirty="0">
                        <a:solidFill>
                          <a:schemeClr val="bg1"/>
                        </a:solidFill>
                      </a:endParaRP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public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AttendeesController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(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    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IOptions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&lt;Attendee&gt; attendee)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{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    _attendee =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attendee.Value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;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0" name="Rectangle 9"/>
          <p:cNvSpPr/>
          <p:nvPr/>
        </p:nvSpPr>
        <p:spPr>
          <a:xfrm>
            <a:off x="6780860" y="3485224"/>
            <a:ext cx="2395230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AttendeesController.cs</a:t>
            </a:r>
            <a:endParaRPr lang="en-US" b="1" dirty="0"/>
          </a:p>
        </p:txBody>
      </p:sp>
      <p:sp>
        <p:nvSpPr>
          <p:cNvPr id="11" name="Arrow: Right 10"/>
          <p:cNvSpPr/>
          <p:nvPr/>
        </p:nvSpPr>
        <p:spPr>
          <a:xfrm rot="1757895">
            <a:off x="5750277" y="4729920"/>
            <a:ext cx="1748589" cy="6898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Inject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555812" y="5360003"/>
            <a:ext cx="3116199" cy="342966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7490767"/>
              </p:ext>
            </p:extLst>
          </p:nvPr>
        </p:nvGraphicFramePr>
        <p:xfrm>
          <a:off x="2087301" y="5789084"/>
          <a:ext cx="4045587" cy="4685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45587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468539">
                <a:tc>
                  <a:txBody>
                    <a:bodyPr/>
                    <a:lstStyle/>
                    <a:p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var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firstName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= _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attendee.FirstName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;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6" name="Rectangle 15"/>
          <p:cNvSpPr/>
          <p:nvPr/>
        </p:nvSpPr>
        <p:spPr>
          <a:xfrm>
            <a:off x="2081039" y="5342515"/>
            <a:ext cx="2351005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AttendeesController.cs</a:t>
            </a:r>
            <a:endParaRPr lang="en-US" b="1" dirty="0"/>
          </a:p>
        </p:txBody>
      </p:sp>
      <p:sp>
        <p:nvSpPr>
          <p:cNvPr id="14" name="Arrow: Left 13"/>
          <p:cNvSpPr/>
          <p:nvPr/>
        </p:nvSpPr>
        <p:spPr>
          <a:xfrm>
            <a:off x="5773008" y="5707406"/>
            <a:ext cx="1550149" cy="641409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Retrieve</a:t>
            </a:r>
          </a:p>
        </p:txBody>
      </p:sp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0290817"/>
              </p:ext>
            </p:extLst>
          </p:nvPr>
        </p:nvGraphicFramePr>
        <p:xfrm>
          <a:off x="6493512" y="1312084"/>
          <a:ext cx="5365156" cy="201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65156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001288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public void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ConfigureServices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IServiceCollection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svcs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{</a:t>
                      </a:r>
                    </a:p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            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svcs.AddOptions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();</a:t>
                      </a:r>
                    </a:p>
                    <a:p>
                      <a:endParaRPr lang="en-US" b="1" dirty="0">
                        <a:solidFill>
                          <a:schemeClr val="bg1"/>
                        </a:solidFill>
                      </a:endParaRPr>
                    </a:p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            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svcs.Configure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&lt;Attendee&gt;(   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Configuration.GetSection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("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AttendeeInfo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"));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9" name="Rectangle 18"/>
          <p:cNvSpPr/>
          <p:nvPr/>
        </p:nvSpPr>
        <p:spPr>
          <a:xfrm>
            <a:off x="6487251" y="865516"/>
            <a:ext cx="1865901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Startup.cs</a:t>
            </a:r>
            <a:endParaRPr lang="en-US" b="1" dirty="0"/>
          </a:p>
        </p:txBody>
      </p:sp>
      <p:sp>
        <p:nvSpPr>
          <p:cNvPr id="20" name="Rectangle 19"/>
          <p:cNvSpPr/>
          <p:nvPr/>
        </p:nvSpPr>
        <p:spPr>
          <a:xfrm>
            <a:off x="6548082" y="1916075"/>
            <a:ext cx="4123929" cy="1142095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100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10" grpId="0" animBg="1"/>
      <p:bldP spid="11" grpId="0" animBg="1"/>
      <p:bldP spid="12" grpId="0" animBg="1"/>
      <p:bldP spid="16" grpId="0" animBg="1"/>
      <p:bldP spid="14" grpId="0" animBg="1"/>
      <p:bldP spid="19" grpId="0" animBg="1"/>
      <p:bldP spid="2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Retrieving App Settings</a:t>
            </a:r>
            <a:br>
              <a:rPr lang="en-US" dirty="0"/>
            </a:br>
            <a:r>
              <a:rPr lang="en-US" sz="2400" dirty="0" err="1"/>
              <a:t>IConfiguration.GetValue</a:t>
            </a: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3167346"/>
              </p:ext>
            </p:extLst>
          </p:nvPr>
        </p:nvGraphicFramePr>
        <p:xfrm>
          <a:off x="765839" y="2849626"/>
          <a:ext cx="2955929" cy="20876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55929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087693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{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"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AttendeeInfo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": {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"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FirstName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": "Scott",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"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LastName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": "Addie",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"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IsSpeaker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": true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}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759577" y="2403058"/>
            <a:ext cx="1739631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appsettings.json</a:t>
            </a:r>
            <a:endParaRPr lang="en-US" b="1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5330473"/>
              </p:ext>
            </p:extLst>
          </p:nvPr>
        </p:nvGraphicFramePr>
        <p:xfrm>
          <a:off x="4039638" y="3058173"/>
          <a:ext cx="4627623" cy="256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27623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1802586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public class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AttendeesController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: Controller</a:t>
                      </a:r>
                    </a:p>
                    <a:p>
                      <a:r>
                        <a:rPr lang="en-US" b="0" baseline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{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private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readonly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IConfiguration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_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config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;</a:t>
                      </a:r>
                    </a:p>
                    <a:p>
                      <a:endParaRPr lang="en-US" b="0" dirty="0">
                        <a:solidFill>
                          <a:schemeClr val="bg1"/>
                        </a:solidFill>
                      </a:endParaRP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public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AttendeesController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(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    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IConfiguration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config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{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    _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config</a:t>
                      </a:r>
                      <a:r>
                        <a:rPr lang="en-US" b="0" baseline="0" dirty="0">
                          <a:solidFill>
                            <a:schemeClr val="bg1"/>
                          </a:solidFill>
                        </a:rPr>
                        <a:t> = </a:t>
                      </a:r>
                      <a:r>
                        <a:rPr lang="en-US" b="0" baseline="0" dirty="0" err="1">
                          <a:solidFill>
                            <a:schemeClr val="bg1"/>
                          </a:solidFill>
                        </a:rPr>
                        <a:t>config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;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4033377" y="2611604"/>
            <a:ext cx="2383054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AttendeesController.cs</a:t>
            </a:r>
            <a:endParaRPr lang="en-US" b="1" dirty="0"/>
          </a:p>
        </p:txBody>
      </p:sp>
      <p:sp>
        <p:nvSpPr>
          <p:cNvPr id="8" name="Arrow: Right 7"/>
          <p:cNvSpPr/>
          <p:nvPr/>
        </p:nvSpPr>
        <p:spPr>
          <a:xfrm>
            <a:off x="2759246" y="4270100"/>
            <a:ext cx="1748589" cy="6898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Inject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825705" y="4443522"/>
            <a:ext cx="2294110" cy="342966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202890" y="4954515"/>
            <a:ext cx="2395230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AttendeesController.cs</a:t>
            </a:r>
            <a:endParaRPr lang="en-US" b="1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6597338"/>
              </p:ext>
            </p:extLst>
          </p:nvPr>
        </p:nvGraphicFramePr>
        <p:xfrm>
          <a:off x="7209152" y="5401083"/>
          <a:ext cx="4570694" cy="7808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0694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780885">
                <a:tc>
                  <a:txBody>
                    <a:bodyPr/>
                    <a:lstStyle/>
                    <a:p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var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firstName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= _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config.GetValue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&lt;string&gt;(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"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AttendeeInfo:FirstName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");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1" name="Arrow: Right 10"/>
          <p:cNvSpPr/>
          <p:nvPr/>
        </p:nvSpPr>
        <p:spPr>
          <a:xfrm rot="1757895">
            <a:off x="5750277" y="4729920"/>
            <a:ext cx="1748589" cy="6898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Retrieve</a:t>
            </a:r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0374885"/>
              </p:ext>
            </p:extLst>
          </p:nvPr>
        </p:nvGraphicFramePr>
        <p:xfrm>
          <a:off x="6493512" y="1312084"/>
          <a:ext cx="5365156" cy="15860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65156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1586017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public void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ConfigureServices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IServiceCollection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svcs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{</a:t>
                      </a:r>
                    </a:p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            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svcs.AddSingleton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&lt;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IConfiguration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&gt;( Configuration);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4" name="Rectangle 13"/>
          <p:cNvSpPr/>
          <p:nvPr/>
        </p:nvSpPr>
        <p:spPr>
          <a:xfrm>
            <a:off x="6487251" y="865516"/>
            <a:ext cx="1865901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Startup.cs</a:t>
            </a:r>
            <a:endParaRPr lang="en-US" b="1" dirty="0"/>
          </a:p>
        </p:txBody>
      </p:sp>
      <p:sp>
        <p:nvSpPr>
          <p:cNvPr id="15" name="Rectangle 14"/>
          <p:cNvSpPr/>
          <p:nvPr/>
        </p:nvSpPr>
        <p:spPr>
          <a:xfrm>
            <a:off x="6548082" y="1916076"/>
            <a:ext cx="4424718" cy="583628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788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12" grpId="0" animBg="1"/>
      <p:bldP spid="10" grpId="0" animBg="1"/>
      <p:bldP spid="11" grpId="0" animBg="1"/>
      <p:bldP spid="14" grpId="0" animBg="1"/>
      <p:bldP spid="1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Upgrade Paths</a:t>
            </a:r>
          </a:p>
          <a:p>
            <a:r>
              <a:rPr lang="en-US" dirty="0"/>
              <a:t>Assembly Portability</a:t>
            </a:r>
          </a:p>
          <a:p>
            <a:r>
              <a:rPr lang="en-US" dirty="0"/>
              <a:t>Dependency Injection</a:t>
            </a:r>
          </a:p>
          <a:p>
            <a:r>
              <a:rPr lang="en-US" dirty="0"/>
              <a:t>App Settings</a:t>
            </a:r>
          </a:p>
          <a:p>
            <a:r>
              <a:rPr lang="en-US" dirty="0"/>
              <a:t>Package Management</a:t>
            </a:r>
          </a:p>
          <a:p>
            <a:r>
              <a:rPr lang="en-US" dirty="0"/>
              <a:t>Bundling &amp; Minification</a:t>
            </a:r>
          </a:p>
        </p:txBody>
      </p:sp>
    </p:spTree>
    <p:extLst>
      <p:ext uri="{BB962C8B-B14F-4D97-AF65-F5344CB8AC3E}">
        <p14:creationId xmlns:p14="http://schemas.microsoft.com/office/powerpoint/2010/main" val="3024043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Package Management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1643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http://www.freeiconspng.com/uploads/blue-directory-icon-png-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4240" y="3485306"/>
            <a:ext cx="2425362" cy="2425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://www.freeiconspng.com/uploads/blue-directory-icon-png-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6174" y="3485306"/>
            <a:ext cx="2425362" cy="2425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NuGet</a:t>
            </a:r>
            <a:r>
              <a:rPr lang="en-US" dirty="0"/>
              <a:t> Changes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i="1" dirty="0" err="1"/>
              <a:t>packages.config</a:t>
            </a:r>
            <a:r>
              <a:rPr lang="en-US" dirty="0"/>
              <a:t> is dead</a:t>
            </a:r>
          </a:p>
          <a:p>
            <a:r>
              <a:rPr lang="en-US" dirty="0"/>
              <a:t>VS 2015 Update 1+ for </a:t>
            </a:r>
            <a:r>
              <a:rPr lang="en-US" i="1" dirty="0" err="1"/>
              <a:t>project.json</a:t>
            </a:r>
            <a:r>
              <a:rPr lang="en-US" dirty="0"/>
              <a:t> support</a:t>
            </a:r>
          </a:p>
          <a:p>
            <a:r>
              <a:rPr lang="en-US" i="1" dirty="0" err="1"/>
              <a:t>project.json</a:t>
            </a:r>
            <a:r>
              <a:rPr lang="en-US" dirty="0"/>
              <a:t> as a </a:t>
            </a:r>
            <a:r>
              <a:rPr lang="en-US" dirty="0" err="1"/>
              <a:t>NuGet</a:t>
            </a:r>
            <a:r>
              <a:rPr lang="en-US" dirty="0"/>
              <a:t>-only artifact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     </a:t>
            </a:r>
            <a:r>
              <a:rPr lang="en-US" b="1" dirty="0"/>
              <a:t>OLD</a:t>
            </a:r>
            <a:r>
              <a:rPr lang="en-US" dirty="0"/>
              <a:t>					   </a:t>
            </a:r>
            <a:r>
              <a:rPr lang="en-US" b="1" dirty="0"/>
              <a:t>NEW</a:t>
            </a:r>
          </a:p>
          <a:p>
            <a:pPr marL="0" indent="0">
              <a:buNone/>
            </a:pPr>
            <a:r>
              <a:rPr lang="en-US" i="1" dirty="0">
                <a:sym typeface="Wingdings" panose="05000000000000000000" pitchFamily="2" charset="2"/>
              </a:rPr>
              <a:t>&lt;.</a:t>
            </a:r>
            <a:r>
              <a:rPr lang="en-US" i="1" dirty="0" err="1">
                <a:sym typeface="Wingdings" panose="05000000000000000000" pitchFamily="2" charset="2"/>
              </a:rPr>
              <a:t>sln_folder</a:t>
            </a:r>
            <a:r>
              <a:rPr lang="en-US" i="1" dirty="0">
                <a:sym typeface="Wingdings" panose="05000000000000000000" pitchFamily="2" charset="2"/>
              </a:rPr>
              <a:t>&gt;</a:t>
            </a:r>
            <a:r>
              <a:rPr lang="en-US" dirty="0">
                <a:sym typeface="Wingdings" panose="05000000000000000000" pitchFamily="2" charset="2"/>
              </a:rPr>
              <a:t>\packages	         </a:t>
            </a:r>
            <a:r>
              <a:rPr lang="en-US" dirty="0"/>
              <a:t>%USERPROFILE%\.</a:t>
            </a:r>
            <a:r>
              <a:rPr lang="en-US" dirty="0" err="1"/>
              <a:t>nuget</a:t>
            </a:r>
            <a:r>
              <a:rPr lang="en-US" dirty="0"/>
              <a:t>\packages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28929141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NuGet</a:t>
            </a:r>
            <a:br>
              <a:rPr lang="en-US" dirty="0"/>
            </a:br>
            <a:r>
              <a:rPr lang="en-US" sz="2400" dirty="0"/>
              <a:t>Centralized Packages Repository</a:t>
            </a:r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926147082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Picture 2" descr="http://www.freeiconspng.com/uploads/blue-directory-icon-png-2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0655" y="2160304"/>
            <a:ext cx="2937719" cy="2937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708203" y="3058166"/>
            <a:ext cx="285665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Microsoft.AspNetCore.Mvc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 err="1"/>
              <a:t>Microsoft.EntityFrameworkCore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 err="1"/>
              <a:t>Newtonsoft.Json</a:t>
            </a:r>
            <a:endParaRPr lang="en-US" sz="1600" dirty="0"/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9909727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sz="half" idx="2"/>
          </p:nvPr>
        </p:nvSpPr>
        <p:spPr>
          <a:xfrm>
            <a:off x="5919109" y="1825625"/>
            <a:ext cx="5181600" cy="435133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228178"/>
              </p:ext>
            </p:extLst>
          </p:nvPr>
        </p:nvGraphicFramePr>
        <p:xfrm>
          <a:off x="6179051" y="2472223"/>
          <a:ext cx="4661716" cy="3383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61716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087693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{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"dependencies": {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"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Microsoft.NETCore.App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": {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"version": "1.0.0",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"type": "platform"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},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"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Microsoft.AspNetCore.Diagnostics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": "1.0.0",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"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Microsoft.AspNetCore.Mvc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": "1.0.0",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"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Microsoft.AspNetCore.Razor.Tools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": {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"version": "1.0.0-preview2-final",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"type": "build"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},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NuGet</a:t>
            </a:r>
            <a:br>
              <a:rPr lang="en-US" dirty="0"/>
            </a:br>
            <a:r>
              <a:rPr lang="en-US" sz="2400" dirty="0"/>
              <a:t>Transitive References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095280" y="1825625"/>
            <a:ext cx="4667439" cy="4351338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491803" y="3209925"/>
            <a:ext cx="4175572" cy="2752725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ight Brace 11"/>
          <p:cNvSpPr/>
          <p:nvPr/>
        </p:nvSpPr>
        <p:spPr>
          <a:xfrm>
            <a:off x="5831670" y="3209925"/>
            <a:ext cx="155448" cy="2743200"/>
          </a:xfrm>
          <a:prstGeom prst="rightBrac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6172789" y="2025655"/>
            <a:ext cx="1315178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project.json</a:t>
            </a:r>
            <a:endParaRPr lang="en-US" b="1" dirty="0"/>
          </a:p>
        </p:txBody>
      </p:sp>
      <p:sp>
        <p:nvSpPr>
          <p:cNvPr id="18" name="Rectangle 17"/>
          <p:cNvSpPr/>
          <p:nvPr/>
        </p:nvSpPr>
        <p:spPr>
          <a:xfrm>
            <a:off x="6422123" y="4429131"/>
            <a:ext cx="3626752" cy="304800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7984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  <p:bldP spid="17" grpId="0" animBg="1"/>
      <p:bldP spid="1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Bower</a:t>
            </a:r>
            <a:br>
              <a:rPr lang="en-US" dirty="0"/>
            </a:br>
            <a:r>
              <a:rPr lang="en-US" sz="2400" dirty="0"/>
              <a:t>Static Asset Acquisition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Manage </a:t>
            </a:r>
            <a:r>
              <a:rPr lang="en-US" dirty="0" err="1"/>
              <a:t>NuGet</a:t>
            </a:r>
            <a:r>
              <a:rPr lang="en-US" dirty="0"/>
              <a:t> Packages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839788" y="2864347"/>
            <a:ext cx="5157787" cy="2966044"/>
          </a:xfrm>
          <a:prstGeom prst="rect">
            <a:avLst/>
          </a:prstGeom>
        </p:spPr>
      </p:pic>
      <p:sp>
        <p:nvSpPr>
          <p:cNvPr id="13" name="Text Placeholder 1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Manage Bower Packages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4"/>
          </p:nvPr>
        </p:nvPicPr>
        <p:blipFill>
          <a:blip r:embed="rId4"/>
          <a:stretch>
            <a:fillRect/>
          </a:stretch>
        </p:blipFill>
        <p:spPr>
          <a:xfrm>
            <a:off x="6172200" y="2637194"/>
            <a:ext cx="5183188" cy="3420349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388161" y="4600580"/>
            <a:ext cx="2178952" cy="233363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388161" y="5357817"/>
            <a:ext cx="2178952" cy="233363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074" name="Picture 2" descr="https://camo.githubusercontent.com/aad5f0385a2d8524cb366a1bad62bc74e797743a/687474703a2f2f692e696d6775722e636f6d2f516d47485067632e706e6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4884" y="1629732"/>
            <a:ext cx="1530187" cy="1530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nuproj.net/images/NuGet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473" y="1788379"/>
            <a:ext cx="1540268" cy="1540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Arrow: Right 13"/>
          <p:cNvSpPr/>
          <p:nvPr/>
        </p:nvSpPr>
        <p:spPr>
          <a:xfrm>
            <a:off x="3679371" y="5268682"/>
            <a:ext cx="2318204" cy="431077"/>
          </a:xfrm>
          <a:prstGeom prst="rightArrow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022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  <p:bldP spid="10" grpId="0" animBg="1"/>
      <p:bldP spid="11" grpId="0" animBg="1"/>
      <p:bldP spid="1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Bundling &amp; Minification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00179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Look at Where We’ve Been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68681" y="2137670"/>
            <a:ext cx="11421416" cy="3839060"/>
          </a:xfrm>
          <a:prstGeom prst="rect">
            <a:avLst/>
          </a:prstGeom>
          <a:ln>
            <a:tailEnd type="stealth" w="lg" len="lg"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>
              <a:solidFill>
                <a:srgbClr val="47D8FF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667601" y="2314825"/>
            <a:ext cx="3496352" cy="3198079"/>
            <a:chOff x="650700" y="2269340"/>
            <a:chExt cx="3429000" cy="3136472"/>
          </a:xfrm>
        </p:grpSpPr>
        <p:sp>
          <p:nvSpPr>
            <p:cNvPr id="9" name="Rectangle 8"/>
            <p:cNvSpPr/>
            <p:nvPr/>
          </p:nvSpPr>
          <p:spPr>
            <a:xfrm>
              <a:off x="650700" y="2269340"/>
              <a:ext cx="3429000" cy="838200"/>
            </a:xfrm>
            <a:prstGeom prst="rect">
              <a:avLst/>
            </a:prstGeom>
            <a:ln>
              <a:tailEnd type="stealth" w="lg" len="lg"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lIns="186472" rtlCol="0" anchor="ctr"/>
            <a:lstStyle/>
            <a:p>
              <a:pPr defTabSz="932363">
                <a:lnSpc>
                  <a:spcPct val="90000"/>
                </a:lnSpc>
              </a:pPr>
              <a:r>
                <a:rPr lang="en-US" sz="1600" b="1" dirty="0" err="1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Microsoft.AspNet.Web.Optimization</a:t>
              </a:r>
              <a:endParaRPr lang="en-US" sz="1600" b="1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70927" y="3183740"/>
              <a:ext cx="2819400" cy="222207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ASP.NET 4.5</a:t>
              </a: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 err="1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NuGet</a:t>
              </a: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C# or VB.NET</a:t>
              </a: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On-the-fly processing by web server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436906" y="2314825"/>
            <a:ext cx="3496352" cy="3198079"/>
            <a:chOff x="4347395" y="2269340"/>
            <a:chExt cx="3429000" cy="3136472"/>
          </a:xfrm>
        </p:grpSpPr>
        <p:sp>
          <p:nvSpPr>
            <p:cNvPr id="12" name="Rectangle 11"/>
            <p:cNvSpPr/>
            <p:nvPr/>
          </p:nvSpPr>
          <p:spPr>
            <a:xfrm>
              <a:off x="4347395" y="2269340"/>
              <a:ext cx="3429000" cy="838200"/>
            </a:xfrm>
            <a:prstGeom prst="rect">
              <a:avLst/>
            </a:prstGeom>
            <a:ln>
              <a:tailEnd type="stealth" w="lg" len="lg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186472" rtlCol="0" anchor="ctr"/>
            <a:lstStyle/>
            <a:p>
              <a:pPr defTabSz="932363">
                <a:lnSpc>
                  <a:spcPct val="90000"/>
                </a:lnSpc>
              </a:pPr>
              <a:r>
                <a:rPr lang="en-US" sz="1850" b="1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Grunt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418012" y="3183740"/>
              <a:ext cx="2819400" cy="222207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ASP.NET 5 Beta</a:t>
              </a: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npm</a:t>
              </a: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JavaScript</a:t>
              </a: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Process before deploying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8206211" y="2314825"/>
            <a:ext cx="3496352" cy="3198079"/>
            <a:chOff x="8044090" y="2269340"/>
            <a:chExt cx="3429000" cy="3136472"/>
          </a:xfrm>
        </p:grpSpPr>
        <p:sp>
          <p:nvSpPr>
            <p:cNvPr id="15" name="Rectangle 14"/>
            <p:cNvSpPr/>
            <p:nvPr/>
          </p:nvSpPr>
          <p:spPr>
            <a:xfrm>
              <a:off x="8044090" y="2269340"/>
              <a:ext cx="3429000" cy="838200"/>
            </a:xfrm>
            <a:prstGeom prst="rect">
              <a:avLst/>
            </a:prstGeom>
            <a:ln>
              <a:tailEnd type="stealth" w="lg" len="lg"/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lIns="186472" rtlCol="0" anchor="ctr"/>
            <a:lstStyle/>
            <a:p>
              <a:pPr defTabSz="932363">
                <a:lnSpc>
                  <a:spcPct val="90000"/>
                </a:lnSpc>
              </a:pPr>
              <a:r>
                <a:rPr lang="en-US" sz="1850" b="1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Gulp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8044090" y="3183740"/>
              <a:ext cx="3429000" cy="222207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ASP.NET Core 1.0 RC</a:t>
              </a: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npm</a:t>
              </a: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JavaScript</a:t>
              </a: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Process before deploying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39207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Way Forward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468681" y="2137669"/>
            <a:ext cx="3938514" cy="4342643"/>
          </a:xfrm>
          <a:prstGeom prst="rect">
            <a:avLst/>
          </a:prstGeom>
          <a:ln>
            <a:tailEnd type="stealth" w="lg" len="lg"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>
              <a:solidFill>
                <a:srgbClr val="47D8FF"/>
              </a:solidFill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667601" y="2314825"/>
            <a:ext cx="3496352" cy="3198079"/>
            <a:chOff x="650700" y="2269340"/>
            <a:chExt cx="3429000" cy="3136472"/>
          </a:xfrm>
        </p:grpSpPr>
        <p:sp>
          <p:nvSpPr>
            <p:cNvPr id="19" name="Rectangle 18"/>
            <p:cNvSpPr/>
            <p:nvPr/>
          </p:nvSpPr>
          <p:spPr>
            <a:xfrm>
              <a:off x="650700" y="2269340"/>
              <a:ext cx="3429000" cy="838200"/>
            </a:xfrm>
            <a:prstGeom prst="rect">
              <a:avLst/>
            </a:prstGeom>
            <a:ln>
              <a:tailEnd type="stealth" w="lg" len="lg"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lIns="186472" rtlCol="0" anchor="ctr"/>
            <a:lstStyle/>
            <a:p>
              <a:pPr defTabSz="932363">
                <a:lnSpc>
                  <a:spcPct val="90000"/>
                </a:lnSpc>
              </a:pPr>
              <a:r>
                <a:rPr lang="en-US" sz="1600" b="1" dirty="0" err="1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BundlerMinifier.Core</a:t>
              </a:r>
              <a:endParaRPr lang="en-US" sz="1600" b="1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770927" y="3183740"/>
              <a:ext cx="2819400" cy="222207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ASP.NET Core 1.0 RTM </a:t>
              </a: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 err="1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NuGet</a:t>
              </a: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JSON</a:t>
              </a: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Process before deploying</a:t>
              </a: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4362873" y="2314824"/>
            <a:ext cx="7339690" cy="386213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lvl="1">
              <a:buClr>
                <a:srgbClr val="FFFFFF"/>
              </a:buClr>
            </a:pPr>
            <a:endParaRPr lang="en-US" sz="1600" dirty="0">
              <a:solidFill>
                <a:srgbClr val="FFFFFF">
                  <a:lumMod val="75000"/>
                  <a:lumOff val="25000"/>
                </a:srgb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589895"/>
              </p:ext>
            </p:extLst>
          </p:nvPr>
        </p:nvGraphicFramePr>
        <p:xfrm>
          <a:off x="4491724" y="2584236"/>
          <a:ext cx="7172319" cy="38960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72319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3896075">
                <a:tc>
                  <a:txBody>
                    <a:bodyPr/>
                    <a:lstStyle/>
                    <a:p>
                      <a:pPr marL="0" lvl="1">
                        <a:buClr>
                          <a:srgbClr val="FFFFFF"/>
                        </a:buClr>
                      </a:pP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</a:t>
                      </a:r>
                    </a:p>
                    <a:p>
                      <a:pPr marL="0" lvl="1">
                        <a:buClr>
                          <a:srgbClr val="FFFFFF"/>
                        </a:buClr>
                      </a:pP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{</a:t>
                      </a:r>
                    </a:p>
                    <a:p>
                      <a:pPr marL="0" lvl="1">
                        <a:buClr>
                          <a:srgbClr val="FFFFFF"/>
                        </a:buClr>
                      </a:pP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"</a:t>
                      </a:r>
                      <a:r>
                        <a:rPr lang="en-US" sz="1600" b="0" dirty="0" err="1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outputFileName</a:t>
                      </a: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": "</a:t>
                      </a:r>
                      <a:r>
                        <a:rPr lang="en-US" sz="1600" b="0" dirty="0" err="1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wwwroot</a:t>
                      </a: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</a:t>
                      </a:r>
                      <a:r>
                        <a:rPr lang="en-US" sz="1600" b="0" dirty="0" err="1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css</a:t>
                      </a: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/site.min.css",</a:t>
                      </a:r>
                    </a:p>
                    <a:p>
                      <a:pPr marL="0" lvl="1">
                        <a:buClr>
                          <a:srgbClr val="FFFFFF"/>
                        </a:buClr>
                      </a:pP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"</a:t>
                      </a:r>
                      <a:r>
                        <a:rPr lang="en-US" sz="1600" b="0" dirty="0" err="1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inputFiles</a:t>
                      </a: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": [ "</a:t>
                      </a:r>
                      <a:r>
                        <a:rPr lang="en-US" sz="1600" b="0" dirty="0" err="1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wwwroot</a:t>
                      </a: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</a:t>
                      </a:r>
                      <a:r>
                        <a:rPr lang="en-US" sz="1600" b="0" dirty="0" err="1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css</a:t>
                      </a: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/site.css" ]</a:t>
                      </a:r>
                    </a:p>
                    <a:p>
                      <a:pPr marL="0" lvl="1">
                        <a:buClr>
                          <a:srgbClr val="FFFFFF"/>
                        </a:buClr>
                      </a:pP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},</a:t>
                      </a:r>
                    </a:p>
                    <a:p>
                      <a:pPr marL="0" lvl="1">
                        <a:buClr>
                          <a:srgbClr val="FFFFFF"/>
                        </a:buClr>
                      </a:pP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{</a:t>
                      </a:r>
                    </a:p>
                    <a:p>
                      <a:pPr marL="0" lvl="1">
                        <a:buClr>
                          <a:srgbClr val="FFFFFF"/>
                        </a:buClr>
                      </a:pP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"</a:t>
                      </a:r>
                      <a:r>
                        <a:rPr lang="en-US" sz="1600" b="0" dirty="0" err="1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outputFileName</a:t>
                      </a: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": "</a:t>
                      </a:r>
                      <a:r>
                        <a:rPr lang="en-US" sz="1600" b="0" dirty="0" err="1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wwwroot</a:t>
                      </a: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</a:t>
                      </a:r>
                      <a:r>
                        <a:rPr lang="en-US" sz="1600" b="0" dirty="0" err="1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js</a:t>
                      </a: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/site.min.js",</a:t>
                      </a:r>
                    </a:p>
                    <a:p>
                      <a:pPr marL="0" lvl="1">
                        <a:buClr>
                          <a:srgbClr val="FFFFFF"/>
                        </a:buClr>
                      </a:pP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"</a:t>
                      </a:r>
                      <a:r>
                        <a:rPr lang="en-US" sz="1600" b="0" dirty="0" err="1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inputFiles</a:t>
                      </a: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": [ "</a:t>
                      </a:r>
                      <a:r>
                        <a:rPr lang="en-US" sz="1600" b="0" dirty="0" err="1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wwwroot</a:t>
                      </a: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</a:t>
                      </a:r>
                      <a:r>
                        <a:rPr lang="en-US" sz="1600" b="0" dirty="0" err="1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js</a:t>
                      </a: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/site.js" ],</a:t>
                      </a:r>
                    </a:p>
                    <a:p>
                      <a:pPr marL="0" lvl="1">
                        <a:buClr>
                          <a:srgbClr val="FFFFFF"/>
                        </a:buClr>
                      </a:pP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"minify": {</a:t>
                      </a:r>
                    </a:p>
                    <a:p>
                      <a:pPr marL="0" lvl="1">
                        <a:buClr>
                          <a:srgbClr val="FFFFFF"/>
                        </a:buClr>
                      </a:pP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"enabled": true,</a:t>
                      </a:r>
                    </a:p>
                    <a:p>
                      <a:pPr marL="0" lvl="1">
                        <a:buClr>
                          <a:srgbClr val="FFFFFF"/>
                        </a:buClr>
                      </a:pP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"</a:t>
                      </a:r>
                      <a:r>
                        <a:rPr lang="en-US" sz="1600" b="0" dirty="0" err="1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renameLocals</a:t>
                      </a: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": true</a:t>
                      </a:r>
                    </a:p>
                    <a:p>
                      <a:pPr marL="0" lvl="1">
                        <a:buClr>
                          <a:srgbClr val="FFFFFF"/>
                        </a:buClr>
                      </a:pP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},</a:t>
                      </a:r>
                    </a:p>
                    <a:p>
                      <a:pPr marL="0" lvl="1">
                        <a:buClr>
                          <a:srgbClr val="FFFFFF"/>
                        </a:buClr>
                      </a:pP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"</a:t>
                      </a:r>
                      <a:r>
                        <a:rPr lang="en-US" sz="1600" b="0" dirty="0" err="1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sourceMap</a:t>
                      </a: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": false</a:t>
                      </a:r>
                    </a:p>
                    <a:p>
                      <a:pPr marL="0" lvl="1">
                        <a:buClr>
                          <a:srgbClr val="FFFFFF"/>
                        </a:buClr>
                      </a:pP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}</a:t>
                      </a:r>
                    </a:p>
                    <a:p>
                      <a:pPr marL="0" lvl="1">
                        <a:buClr>
                          <a:srgbClr val="FFFFFF"/>
                        </a:buClr>
                      </a:pP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]</a:t>
                      </a:r>
                      <a:r>
                        <a:rPr lang="en-US" sz="1600" dirty="0"/>
                        <a:t>  } ]</a:t>
                      </a:r>
                      <a:endParaRPr lang="en-US" sz="1600" b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0" name="Rectangle 9"/>
          <p:cNvSpPr/>
          <p:nvPr/>
        </p:nvSpPr>
        <p:spPr>
          <a:xfrm>
            <a:off x="4485461" y="2137669"/>
            <a:ext cx="1996758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bundleconfig.json</a:t>
            </a:r>
            <a:endParaRPr lang="en-US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9773" y="5501989"/>
            <a:ext cx="978322" cy="978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264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10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…but Gulp still has its place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Bundler &amp; </a:t>
            </a:r>
            <a:r>
              <a:rPr lang="en-US" dirty="0" err="1">
                <a:hlinkClick r:id="rId3"/>
              </a:rPr>
              <a:t>Minifier</a:t>
            </a:r>
            <a:r>
              <a:rPr lang="en-US" dirty="0">
                <a:hlinkClick r:id="rId3"/>
              </a:rPr>
              <a:t> extension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Reserve for complex workflows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0385" y="2403546"/>
            <a:ext cx="5295900" cy="116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0393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Supplementary Resource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Telerik Developer Network </a:t>
            </a:r>
            <a:r>
              <a:rPr lang="en-US" dirty="0"/>
              <a:t>article</a:t>
            </a:r>
          </a:p>
          <a:p>
            <a:pPr marL="0" indent="0">
              <a:buNone/>
            </a:pPr>
            <a:r>
              <a:rPr lang="en-US" i="1" dirty="0"/>
              <a:t>Migration to ASP.NET Core: Considerations and Strategies</a:t>
            </a:r>
          </a:p>
          <a:p>
            <a:pPr marL="0" indent="0">
              <a:buNone/>
            </a:pPr>
            <a:r>
              <a:rPr lang="en-US" b="1" dirty="0">
                <a:hlinkClick r:id="rId3"/>
              </a:rPr>
              <a:t>http://bit.ly/2lHxgyb</a:t>
            </a:r>
            <a:endParaRPr lang="en-US" b="1" dirty="0"/>
          </a:p>
        </p:txBody>
      </p:sp>
      <p:pic>
        <p:nvPicPr>
          <p:cNvPr id="1028" name="Picture 4" descr="http://developer.telerik.com/wp-content/uploads/2016/11/dotnet_migration_header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875" y="3313251"/>
            <a:ext cx="11144250" cy="282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99770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 Are Here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925285" y="1866122"/>
            <a:ext cx="4217604" cy="6811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ASP.NET 4.6</a:t>
            </a:r>
          </a:p>
        </p:txBody>
      </p:sp>
      <p:sp>
        <p:nvSpPr>
          <p:cNvPr id="17" name="Rectangle 16"/>
          <p:cNvSpPr/>
          <p:nvPr/>
        </p:nvSpPr>
        <p:spPr>
          <a:xfrm>
            <a:off x="925285" y="2587754"/>
            <a:ext cx="4217604" cy="35892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.NET Framework 4.6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0" name="Rounded Rectangle 29"/>
          <p:cNvSpPr/>
          <p:nvPr/>
        </p:nvSpPr>
        <p:spPr>
          <a:xfrm>
            <a:off x="-7383618" y="-919778"/>
            <a:ext cx="97773" cy="65509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ounded Rectangle 33"/>
          <p:cNvSpPr/>
          <p:nvPr/>
        </p:nvSpPr>
        <p:spPr>
          <a:xfrm>
            <a:off x="1042637" y="3871428"/>
            <a:ext cx="3997196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Editors 					  VS 2015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1042637" y="3139815"/>
            <a:ext cx="3997196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/>
              <a:t>Operating Systems</a:t>
            </a:r>
          </a:p>
        </p:txBody>
      </p:sp>
      <p:pic>
        <p:nvPicPr>
          <p:cNvPr id="27" name="Picture 6" descr="C:\temp\WinAzure_rgb_Wht_S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1" t="15460" r="80628" b="15496"/>
          <a:stretch/>
        </p:blipFill>
        <p:spPr bwMode="auto">
          <a:xfrm>
            <a:off x="4450875" y="3231964"/>
            <a:ext cx="455848" cy="462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ounded Rectangle 20"/>
          <p:cNvSpPr/>
          <p:nvPr/>
        </p:nvSpPr>
        <p:spPr>
          <a:xfrm>
            <a:off x="1042637" y="4603041"/>
            <a:ext cx="3997196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Web Server 					  IIS</a:t>
            </a:r>
          </a:p>
        </p:txBody>
      </p:sp>
      <p:pic>
        <p:nvPicPr>
          <p:cNvPr id="1036" name="Picture 12" descr="http://www.polimine.com/assets/map-pin-015a650232324feed24ef5bbc19f0088.png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7698" y="3118952"/>
            <a:ext cx="1914525" cy="1504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ounded Rectangle 20"/>
          <p:cNvSpPr/>
          <p:nvPr/>
        </p:nvSpPr>
        <p:spPr>
          <a:xfrm>
            <a:off x="1035489" y="5332792"/>
            <a:ext cx="3997196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Distribution		    		         OS</a:t>
            </a:r>
          </a:p>
        </p:txBody>
      </p:sp>
    </p:spTree>
    <p:extLst>
      <p:ext uri="{BB962C8B-B14F-4D97-AF65-F5344CB8AC3E}">
        <p14:creationId xmlns:p14="http://schemas.microsoft.com/office/powerpoint/2010/main" val="29128400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780674" y="1299411"/>
            <a:ext cx="8646694" cy="2823410"/>
          </a:xfrm>
          <a:prstGeom prst="rect">
            <a:avLst/>
          </a:prstGeom>
          <a:solidFill>
            <a:srgbClr val="505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Fotolia_91533125_V_M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grayscl/>
          </a:blip>
          <a:stretch>
            <a:fillRect/>
          </a:stretch>
        </p:blipFill>
        <p:spPr>
          <a:xfrm>
            <a:off x="0" y="0"/>
            <a:ext cx="12201525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bg1">
              <a:tint val="95000"/>
              <a:satMod val="170000"/>
              <a:alpha val="75000"/>
            </a:schemeClr>
          </a:solidFill>
        </p:spPr>
        <p:txBody>
          <a:bodyPr/>
          <a:lstStyle/>
          <a:p>
            <a:r>
              <a:rPr lang="en-US" b="1" dirty="0"/>
              <a:t>Thank you!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solidFill>
            <a:schemeClr val="bg1">
              <a:tint val="95000"/>
              <a:satMod val="170000"/>
              <a:alpha val="75000"/>
            </a:schemeClr>
          </a:solidFill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solidFill>
            <a:schemeClr val="bg1">
              <a:tint val="95000"/>
              <a:satMod val="170000"/>
              <a:alpha val="75000"/>
            </a:schemeClr>
          </a:solidFill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/>
              <a:t>	</a:t>
            </a:r>
          </a:p>
          <a:p>
            <a:pPr marL="0" indent="0">
              <a:buNone/>
            </a:pPr>
            <a:r>
              <a:rPr lang="en-US" dirty="0"/>
              <a:t>	</a:t>
            </a:r>
          </a:p>
          <a:p>
            <a:pPr marL="0" indent="0">
              <a:buNone/>
            </a:pPr>
            <a:r>
              <a:rPr lang="en-US" dirty="0"/>
              <a:t>	@</a:t>
            </a:r>
            <a:r>
              <a:rPr lang="en-US" dirty="0" err="1"/>
              <a:t>Scott_Addie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</a:t>
            </a:r>
          </a:p>
          <a:p>
            <a:pPr marL="0" indent="0">
              <a:buNone/>
            </a:pPr>
            <a:r>
              <a:rPr lang="en-US" dirty="0"/>
              <a:t>	scottaddie.com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000" dirty="0"/>
              <a:t>	</a:t>
            </a:r>
          </a:p>
          <a:p>
            <a:pPr marL="0" indent="0">
              <a:buNone/>
            </a:pPr>
            <a:r>
              <a:rPr lang="en-US" sz="2000" dirty="0"/>
              <a:t>	</a:t>
            </a:r>
            <a:r>
              <a:rPr lang="en-US" sz="2200" dirty="0"/>
              <a:t>github.com/</a:t>
            </a:r>
            <a:r>
              <a:rPr lang="en-US" sz="2200" dirty="0" err="1"/>
              <a:t>scottaddie</a:t>
            </a:r>
            <a:endParaRPr lang="en-US" sz="2200" dirty="0"/>
          </a:p>
          <a:p>
            <a:pPr marL="0" indent="0">
              <a:buNone/>
            </a:pPr>
            <a:r>
              <a:rPr lang="en-US" sz="2200" dirty="0"/>
              <a:t>	     /</a:t>
            </a:r>
            <a:r>
              <a:rPr lang="en-US" sz="2200" dirty="0" err="1"/>
              <a:t>DotNetCoreSampleApp</a:t>
            </a:r>
            <a:r>
              <a:rPr lang="en-US" sz="2200" dirty="0"/>
              <a:t>	</a:t>
            </a:r>
          </a:p>
          <a:p>
            <a:pPr marL="0" indent="0">
              <a:buNone/>
            </a:pPr>
            <a:r>
              <a:rPr lang="en-US" sz="2200" dirty="0"/>
              <a:t>	     /slide-decks</a:t>
            </a:r>
          </a:p>
          <a:p>
            <a:pPr marL="0" indent="0">
              <a:buNone/>
            </a:pPr>
            <a:r>
              <a:rPr lang="en-US" sz="2200" dirty="0"/>
              <a:t>		</a:t>
            </a:r>
            <a:r>
              <a:rPr lang="en-US" dirty="0"/>
              <a:t>	</a:t>
            </a:r>
          </a:p>
          <a:p>
            <a:pPr marL="0" indent="0">
              <a:buNone/>
            </a:pPr>
            <a:r>
              <a:rPr lang="en-US" dirty="0"/>
              <a:t>	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8796" y="1913555"/>
            <a:ext cx="4208023" cy="420802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2414" y="2225577"/>
            <a:ext cx="682893" cy="555188"/>
          </a:xfrm>
          <a:prstGeom prst="rect">
            <a:avLst/>
          </a:prstGeom>
        </p:spPr>
      </p:pic>
      <p:pic>
        <p:nvPicPr>
          <p:cNvPr id="2050" name="Picture 2" descr="http://www.freeiconspng.com/uploads/github-logo-icon-30.png"/>
          <p:cNvPicPr>
            <a:picLocks noChangeAspect="1" noChangeArrowheads="1"/>
          </p:cNvPicPr>
          <p:nvPr/>
        </p:nvPicPr>
        <p:blipFill>
          <a:blip r:embed="rId8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4128" y="4522773"/>
            <a:ext cx="913109" cy="913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pfbla47oxrfqoj1qhic01ij0.wpengine.netdna-cdn.com/wp-content/uploads/2013/11/rss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1724" y="3408431"/>
            <a:ext cx="697916" cy="697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7976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Determine Your Upgrade Path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925285" y="1866122"/>
            <a:ext cx="10341430" cy="6811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ASP.NET Core 1.0</a:t>
            </a:r>
          </a:p>
        </p:txBody>
      </p:sp>
      <p:sp>
        <p:nvSpPr>
          <p:cNvPr id="18" name="Rectangle 17"/>
          <p:cNvSpPr/>
          <p:nvPr/>
        </p:nvSpPr>
        <p:spPr>
          <a:xfrm>
            <a:off x="5260242" y="2587754"/>
            <a:ext cx="6006474" cy="35892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.NET Core 1.0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925285" y="2587754"/>
            <a:ext cx="4217604" cy="35892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.NET Framework 4.6.2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0" name="Rounded Rectangle 29"/>
          <p:cNvSpPr/>
          <p:nvPr/>
        </p:nvSpPr>
        <p:spPr>
          <a:xfrm>
            <a:off x="-7383618" y="-919778"/>
            <a:ext cx="97773" cy="65509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ounded Rectangle 33"/>
          <p:cNvSpPr/>
          <p:nvPr/>
        </p:nvSpPr>
        <p:spPr>
          <a:xfrm>
            <a:off x="1042637" y="3871428"/>
            <a:ext cx="3997196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Editors 		      VS 2015+, VS Code*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1042637" y="3139815"/>
            <a:ext cx="3997196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/>
              <a:t>Operating Systems</a:t>
            </a:r>
          </a:p>
        </p:txBody>
      </p:sp>
      <p:pic>
        <p:nvPicPr>
          <p:cNvPr id="27" name="Picture 6" descr="C:\temp\WinAzure_rgb_Wht_S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1" t="15460" r="80628" b="15496"/>
          <a:stretch/>
        </p:blipFill>
        <p:spPr bwMode="auto">
          <a:xfrm>
            <a:off x="4450875" y="3231964"/>
            <a:ext cx="455848" cy="462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ounded Rectangle 34"/>
          <p:cNvSpPr/>
          <p:nvPr/>
        </p:nvSpPr>
        <p:spPr>
          <a:xfrm>
            <a:off x="5369442" y="3145596"/>
            <a:ext cx="5779919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/>
              <a:t>Operating Systems</a:t>
            </a:r>
          </a:p>
        </p:txBody>
      </p:sp>
      <p:pic>
        <p:nvPicPr>
          <p:cNvPr id="24" name="Picture 2" descr="http://files.softicons.com/download/system-icons/windows-8-metro-icons-by-dakirby309/png/512x512/Folders%20&amp;%20OS/Linux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6845" y="3248181"/>
            <a:ext cx="507863" cy="498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6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089" y="3238937"/>
            <a:ext cx="385752" cy="454164"/>
          </a:xfrm>
          <a:prstGeom prst="rect">
            <a:avLst/>
          </a:prstGeom>
        </p:spPr>
      </p:pic>
      <p:pic>
        <p:nvPicPr>
          <p:cNvPr id="26" name="Picture 6" descr="C:\temp\WinAzure_rgb_Wht_S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1" t="15460" r="80628" b="15496"/>
          <a:stretch/>
        </p:blipFill>
        <p:spPr bwMode="auto">
          <a:xfrm>
            <a:off x="8155472" y="3231964"/>
            <a:ext cx="455848" cy="462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Rounded Rectangle 35"/>
          <p:cNvSpPr/>
          <p:nvPr/>
        </p:nvSpPr>
        <p:spPr>
          <a:xfrm>
            <a:off x="5369442" y="3871428"/>
            <a:ext cx="5779919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Editors 			  VS 2015+, VS Code	     VS Code</a:t>
            </a:r>
          </a:p>
        </p:txBody>
      </p:sp>
      <p:sp>
        <p:nvSpPr>
          <p:cNvPr id="40" name="Rounded Rectangle 39"/>
          <p:cNvSpPr/>
          <p:nvPr/>
        </p:nvSpPr>
        <p:spPr>
          <a:xfrm>
            <a:off x="1038350" y="4606028"/>
            <a:ext cx="4005598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Web Server				IIS, Kestrel</a:t>
            </a:r>
          </a:p>
        </p:txBody>
      </p:sp>
      <p:sp>
        <p:nvSpPr>
          <p:cNvPr id="41" name="Rounded Rectangle 40"/>
          <p:cNvSpPr/>
          <p:nvPr/>
        </p:nvSpPr>
        <p:spPr>
          <a:xfrm>
            <a:off x="5369442" y="4615732"/>
            <a:ext cx="5779919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Web Server		  IIS, Kestrel, </a:t>
            </a:r>
            <a:r>
              <a:rPr lang="en-US" b="1" dirty="0" err="1"/>
              <a:t>HttpSys</a:t>
            </a:r>
            <a:r>
              <a:rPr lang="en-US" b="1" dirty="0"/>
              <a:t>	 Nginx, Kestrel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3215474" y="2712355"/>
            <a:ext cx="1691249" cy="359991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net462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6920071" y="2717914"/>
            <a:ext cx="1691249" cy="359991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netcoreapp1.0</a:t>
            </a:r>
          </a:p>
        </p:txBody>
      </p:sp>
      <p:cxnSp>
        <p:nvCxnSpPr>
          <p:cNvPr id="23" name="Straight Connector 22"/>
          <p:cNvCxnSpPr/>
          <p:nvPr/>
        </p:nvCxnSpPr>
        <p:spPr>
          <a:xfrm>
            <a:off x="9431594" y="3139815"/>
            <a:ext cx="26518" cy="216842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9" name="Rounded Rectangle 20"/>
          <p:cNvSpPr/>
          <p:nvPr/>
        </p:nvSpPr>
        <p:spPr>
          <a:xfrm>
            <a:off x="5369441" y="5344114"/>
            <a:ext cx="5779919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Distribution		                    w/ or w/o App</a:t>
            </a:r>
          </a:p>
        </p:txBody>
      </p:sp>
      <p:cxnSp>
        <p:nvCxnSpPr>
          <p:cNvPr id="42" name="Straight Connector 41"/>
          <p:cNvCxnSpPr/>
          <p:nvPr/>
        </p:nvCxnSpPr>
        <p:spPr>
          <a:xfrm>
            <a:off x="7270955" y="3139815"/>
            <a:ext cx="14748" cy="289541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925285" y="6176963"/>
            <a:ext cx="42176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 Debugging not currently supported</a:t>
            </a:r>
          </a:p>
        </p:txBody>
      </p:sp>
      <p:sp>
        <p:nvSpPr>
          <p:cNvPr id="31" name="Rounded Rectangle 20"/>
          <p:cNvSpPr/>
          <p:nvPr/>
        </p:nvSpPr>
        <p:spPr>
          <a:xfrm>
            <a:off x="1033401" y="5333016"/>
            <a:ext cx="4006432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Distribution		    		         OS</a:t>
            </a:r>
          </a:p>
        </p:txBody>
      </p:sp>
    </p:spTree>
    <p:extLst>
      <p:ext uri="{BB962C8B-B14F-4D97-AF65-F5344CB8AC3E}">
        <p14:creationId xmlns:p14="http://schemas.microsoft.com/office/powerpoint/2010/main" val="11460556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Value Proposition of .NET Core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X-plat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Open source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Everything is a dependency (cafeteria plan)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Broader container support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Cloud-optimized</a:t>
            </a:r>
          </a:p>
        </p:txBody>
      </p:sp>
    </p:spTree>
    <p:extLst>
      <p:ext uri="{BB962C8B-B14F-4D97-AF65-F5344CB8AC3E}">
        <p14:creationId xmlns:p14="http://schemas.microsoft.com/office/powerpoint/2010/main" val="1125102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Assembly Portability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3528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Precompiler Directives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1026" name="Picture 2" descr="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459865"/>
            <a:ext cx="6665922" cy="4919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4675" y="4834845"/>
            <a:ext cx="4429125" cy="137160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3824" y="1825625"/>
            <a:ext cx="2790825" cy="184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327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Portability Analyzers</a:t>
            </a:r>
            <a:br>
              <a:rPr lang="en-US" dirty="0"/>
            </a:br>
            <a:r>
              <a:rPr lang="en-US" sz="2400" dirty="0"/>
              <a:t>I Can Has .NET Core (</a:t>
            </a:r>
            <a:r>
              <a:rPr lang="en-US" sz="2400" dirty="0">
                <a:hlinkClick r:id="rId3"/>
              </a:rPr>
              <a:t>https://icanhasdot.net/</a:t>
            </a:r>
            <a:r>
              <a:rPr lang="en-US" sz="2400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4124" y="1499940"/>
            <a:ext cx="8663751" cy="5378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787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Portability Analyzers</a:t>
            </a:r>
            <a:br>
              <a:rPr lang="en-US" dirty="0"/>
            </a:br>
            <a:r>
              <a:rPr lang="en-US" sz="2400" dirty="0"/>
              <a:t>.NET Portability Analyzer (</a:t>
            </a:r>
            <a:r>
              <a:rPr lang="en-US" sz="2400" dirty="0">
                <a:hlinkClick r:id="rId3"/>
              </a:rPr>
              <a:t>http://bit.ly/2llzOPS</a:t>
            </a:r>
            <a:r>
              <a:rPr lang="en-US" sz="2400" dirty="0"/>
              <a:t>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165" y="1631845"/>
            <a:ext cx="7363853" cy="4001058"/>
          </a:xfrm>
          <a:prstGeom prst="rect">
            <a:avLst/>
          </a:prstGeom>
        </p:spPr>
      </p:pic>
      <p:pic>
        <p:nvPicPr>
          <p:cNvPr id="12" name="Content Placeholder 11"/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4298964" y="3448249"/>
            <a:ext cx="7712108" cy="1493649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84351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47D8FF"/>
      </a:hlink>
      <a:folHlink>
        <a:srgbClr val="954F72"/>
      </a:folHlink>
    </a:clrScheme>
    <a:fontScheme name="Custom 1">
      <a:majorFont>
        <a:latin typeface="Segoe UI Light"/>
        <a:ea typeface=""/>
        <a:cs typeface=""/>
      </a:majorFont>
      <a:minorFont>
        <a:latin typeface="Segoe UI Ligh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8-30707_dotnetConf_Template">
  <a:themeElements>
    <a:clrScheme name="dotnetConf">
      <a:dk1>
        <a:srgbClr val="1E1A20"/>
      </a:dk1>
      <a:lt1>
        <a:srgbClr val="FFFFFF"/>
      </a:lt1>
      <a:dk2>
        <a:srgbClr val="107C10"/>
      </a:dk2>
      <a:lt2>
        <a:srgbClr val="F8F8F8"/>
      </a:lt2>
      <a:accent1>
        <a:srgbClr val="107C10"/>
      </a:accent1>
      <a:accent2>
        <a:srgbClr val="D83B01"/>
      </a:accent2>
      <a:accent3>
        <a:srgbClr val="0078D7"/>
      </a:accent3>
      <a:accent4>
        <a:srgbClr val="FFB900"/>
      </a:accent4>
      <a:accent5>
        <a:srgbClr val="D2D2D2"/>
      </a:accent5>
      <a:accent6>
        <a:srgbClr val="FF8C0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5439">
                  <a:srgbClr val="F8F8F8"/>
                </a:gs>
                <a:gs pos="10000">
                  <a:srgbClr val="F8F8F8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dotnetConf_2016_16x9_Template" id="{C0749003-9B83-4EC7-9CCE-0827D34B3F3D}" vid="{573B5C64-E77A-410B-B9D9-EC179F4A09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2434</TotalTime>
  <Words>1507</Words>
  <Application>Microsoft Office PowerPoint</Application>
  <PresentationFormat>Widescreen</PresentationFormat>
  <Paragraphs>410</Paragraphs>
  <Slides>30</Slides>
  <Notes>16</Notes>
  <HiddenSlides>0</HiddenSlides>
  <MMClips>1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30</vt:i4>
      </vt:variant>
      <vt:variant>
        <vt:lpstr>Custom Shows</vt:lpstr>
      </vt:variant>
      <vt:variant>
        <vt:i4>1</vt:i4>
      </vt:variant>
    </vt:vector>
  </HeadingPairs>
  <TitlesOfParts>
    <vt:vector size="42" baseType="lpstr">
      <vt:lpstr>Arial</vt:lpstr>
      <vt:lpstr>Calibri</vt:lpstr>
      <vt:lpstr>Consolas</vt:lpstr>
      <vt:lpstr>Courier New</vt:lpstr>
      <vt:lpstr>Segoe UI</vt:lpstr>
      <vt:lpstr>Segoe UI Light</vt:lpstr>
      <vt:lpstr>Segoe UI Semibold</vt:lpstr>
      <vt:lpstr>Segoe UI Semilight</vt:lpstr>
      <vt:lpstr>Wingdings</vt:lpstr>
      <vt:lpstr>Office Theme</vt:lpstr>
      <vt:lpstr>8-30707_dotnetConf_Template</vt:lpstr>
      <vt:lpstr>From Legacy MVC to Modern MVC An ASP.NET Core Migration Path</vt:lpstr>
      <vt:lpstr>Agenda</vt:lpstr>
      <vt:lpstr>You Are Here</vt:lpstr>
      <vt:lpstr>Determine Your Upgrade Path</vt:lpstr>
      <vt:lpstr>The Value Proposition of .NET Core</vt:lpstr>
      <vt:lpstr>Assembly Portability</vt:lpstr>
      <vt:lpstr>Precompiler Directives</vt:lpstr>
      <vt:lpstr>Portability Analyzers I Can Has .NET Core (https://icanhasdot.net/)</vt:lpstr>
      <vt:lpstr>Portability Analyzers .NET Portability Analyzer (http://bit.ly/2llzOPS)</vt:lpstr>
      <vt:lpstr>.NET Portability Analyzer 3 Options</vt:lpstr>
      <vt:lpstr>.NET Portability Analyzer How It Works</vt:lpstr>
      <vt:lpstr>Dependency Injection</vt:lpstr>
      <vt:lpstr>Native IoC Container Constructor Injection</vt:lpstr>
      <vt:lpstr>Autofac Constructor Injection</vt:lpstr>
      <vt:lpstr>3rd Party DI Frameworks</vt:lpstr>
      <vt:lpstr>App Settings</vt:lpstr>
      <vt:lpstr>XML is Abandoned for JSON</vt:lpstr>
      <vt:lpstr>Retrieving App Settings Strongly-typed IOptions&lt;T&gt;</vt:lpstr>
      <vt:lpstr>Retrieving App Settings IConfiguration.GetValue</vt:lpstr>
      <vt:lpstr>Package Management</vt:lpstr>
      <vt:lpstr>NuGet Changes</vt:lpstr>
      <vt:lpstr>NuGet Centralized Packages Repository</vt:lpstr>
      <vt:lpstr>NuGet Transitive References</vt:lpstr>
      <vt:lpstr>Bower Static Asset Acquisition</vt:lpstr>
      <vt:lpstr>Bundling &amp; Minification</vt:lpstr>
      <vt:lpstr>A Look at Where We’ve Been</vt:lpstr>
      <vt:lpstr>The Way Forward</vt:lpstr>
      <vt:lpstr>…but Gulp still has its place</vt:lpstr>
      <vt:lpstr>A Supplementary Resource</vt:lpstr>
      <vt:lpstr>Thank you!</vt:lpstr>
      <vt:lpstr>Main Slides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 ASP.NET Core Migration Path</dc:title>
  <dc:creator>Scott Addie</dc:creator>
  <cp:keywords>.NET, ASP.NET, MVC, ASP.NET Core, Visual Studio</cp:keywords>
  <cp:lastModifiedBy>Scott Addie</cp:lastModifiedBy>
  <cp:revision>464</cp:revision>
  <dcterms:created xsi:type="dcterms:W3CDTF">2016-07-13T16:00:36Z</dcterms:created>
  <dcterms:modified xsi:type="dcterms:W3CDTF">2017-02-27T15:27:15Z</dcterms:modified>
</cp:coreProperties>
</file>